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sldIdLst>
    <p:sldId id="289" r:id="rId5"/>
    <p:sldId id="290" r:id="rId6"/>
    <p:sldId id="257" r:id="rId7"/>
    <p:sldId id="269" r:id="rId8"/>
    <p:sldId id="286" r:id="rId9"/>
    <p:sldId id="258" r:id="rId10"/>
    <p:sldId id="259" r:id="rId11"/>
    <p:sldId id="262" r:id="rId12"/>
    <p:sldId id="266" r:id="rId13"/>
    <p:sldId id="272" r:id="rId14"/>
    <p:sldId id="274" r:id="rId15"/>
    <p:sldId id="275" r:id="rId16"/>
    <p:sldId id="276" r:id="rId17"/>
    <p:sldId id="260" r:id="rId18"/>
    <p:sldId id="261" r:id="rId19"/>
    <p:sldId id="264" r:id="rId20"/>
    <p:sldId id="265" r:id="rId21"/>
    <p:sldId id="268" r:id="rId22"/>
    <p:sldId id="267" r:id="rId23"/>
    <p:sldId id="263" r:id="rId24"/>
    <p:sldId id="297" r:id="rId25"/>
    <p:sldId id="291" r:id="rId26"/>
    <p:sldId id="292" r:id="rId27"/>
    <p:sldId id="293" r:id="rId28"/>
    <p:sldId id="294" r:id="rId29"/>
    <p:sldId id="295" r:id="rId30"/>
    <p:sldId id="296" r:id="rId31"/>
    <p:sldId id="298" r:id="rId32"/>
    <p:sldId id="285" r:id="rId33"/>
    <p:sldId id="300" r:id="rId34"/>
    <p:sldId id="288" r:id="rId35"/>
    <p:sldId id="299" r:id="rId36"/>
    <p:sldId id="301" r:id="rId37"/>
    <p:sldId id="302" r:id="rId38"/>
    <p:sldId id="303" r:id="rId39"/>
    <p:sldId id="304" r:id="rId40"/>
  </p:sldIdLst>
  <p:sldSz cx="12192000" cy="6858000"/>
  <p:notesSz cx="7104063" cy="10234613"/>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172EFB2-1E01-42E0-A2BC-1F3CC85DDF72}">
          <p14:sldIdLst>
            <p14:sldId id="289"/>
          </p14:sldIdLst>
        </p14:section>
        <p14:section name="EIP" id="{08901FB5-59AC-40A7-8CE5-9C63B9F2BC02}">
          <p14:sldIdLst>
            <p14:sldId id="290"/>
            <p14:sldId id="257"/>
            <p14:sldId id="269"/>
            <p14:sldId id="286"/>
            <p14:sldId id="258"/>
            <p14:sldId id="259"/>
            <p14:sldId id="262"/>
            <p14:sldId id="266"/>
            <p14:sldId id="272"/>
            <p14:sldId id="274"/>
            <p14:sldId id="275"/>
            <p14:sldId id="276"/>
            <p14:sldId id="260"/>
            <p14:sldId id="261"/>
            <p14:sldId id="264"/>
            <p14:sldId id="265"/>
            <p14:sldId id="268"/>
            <p14:sldId id="267"/>
            <p14:sldId id="263"/>
            <p14:sldId id="297"/>
          </p14:sldIdLst>
        </p14:section>
        <p14:section name="Integration Management" id="{520EEA88-61BA-CC47-9D5D-9ED47D55CCAF}">
          <p14:sldIdLst>
            <p14:sldId id="291"/>
            <p14:sldId id="292"/>
            <p14:sldId id="293"/>
            <p14:sldId id="294"/>
            <p14:sldId id="295"/>
            <p14:sldId id="296"/>
          </p14:sldIdLst>
        </p14:section>
        <p14:section name="ActiveMQ" id="{DC08A682-20A3-41E9-A2DB-2BDEC0B36709}">
          <p14:sldIdLst>
            <p14:sldId id="298"/>
            <p14:sldId id="285"/>
            <p14:sldId id="300"/>
            <p14:sldId id="288"/>
            <p14:sldId id="299"/>
            <p14:sldId id="301"/>
            <p14:sldId id="302"/>
            <p14:sldId id="303"/>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854" autoAdjust="0"/>
    <p:restoredTop sz="87615" autoAdjust="0"/>
  </p:normalViewPr>
  <p:slideViewPr>
    <p:cSldViewPr snapToGrid="0">
      <p:cViewPr varScale="1">
        <p:scale>
          <a:sx n="97" d="100"/>
          <a:sy n="97" d="100"/>
        </p:scale>
        <p:origin x="57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427" cy="513508"/>
          </a:xfrm>
          <a:prstGeom prst="rect">
            <a:avLst/>
          </a:prstGeom>
        </p:spPr>
        <p:txBody>
          <a:bodyPr vert="horz" lIns="99075" tIns="49538" rIns="99075" bIns="49538" rtlCol="0"/>
          <a:lstStyle>
            <a:lvl1pPr algn="l">
              <a:defRPr sz="1300"/>
            </a:lvl1pPr>
          </a:lstStyle>
          <a:p>
            <a:endParaRPr lang="sv-SE"/>
          </a:p>
        </p:txBody>
      </p:sp>
      <p:sp>
        <p:nvSpPr>
          <p:cNvPr id="3" name="Date Placeholder 2"/>
          <p:cNvSpPr>
            <a:spLocks noGrp="1"/>
          </p:cNvSpPr>
          <p:nvPr>
            <p:ph type="dt" idx="1"/>
          </p:nvPr>
        </p:nvSpPr>
        <p:spPr>
          <a:xfrm>
            <a:off x="4023992" y="0"/>
            <a:ext cx="3078427" cy="513508"/>
          </a:xfrm>
          <a:prstGeom prst="rect">
            <a:avLst/>
          </a:prstGeom>
        </p:spPr>
        <p:txBody>
          <a:bodyPr vert="horz" lIns="99075" tIns="49538" rIns="99075" bIns="49538" rtlCol="0"/>
          <a:lstStyle>
            <a:lvl1pPr algn="r">
              <a:defRPr sz="1300"/>
            </a:lvl1pPr>
          </a:lstStyle>
          <a:p>
            <a:fld id="{FCF59DD9-3966-428A-BA4D-5D398AEC0D1E}" type="datetimeFigureOut">
              <a:rPr lang="sv-SE" smtClean="0"/>
              <a:t>2017-12-11</a:t>
            </a:fld>
            <a:endParaRPr lang="sv-SE"/>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9075" tIns="49538" rIns="99075" bIns="49538" rtlCol="0" anchor="ctr"/>
          <a:lstStyle/>
          <a:p>
            <a:endParaRPr lang="sv-SE"/>
          </a:p>
        </p:txBody>
      </p:sp>
      <p:sp>
        <p:nvSpPr>
          <p:cNvPr id="5" name="Notes Placeholder 4"/>
          <p:cNvSpPr>
            <a:spLocks noGrp="1"/>
          </p:cNvSpPr>
          <p:nvPr>
            <p:ph type="body" sz="quarter" idx="3"/>
          </p:nvPr>
        </p:nvSpPr>
        <p:spPr>
          <a:xfrm>
            <a:off x="710407" y="4925407"/>
            <a:ext cx="5683250" cy="4029879"/>
          </a:xfrm>
          <a:prstGeom prst="rect">
            <a:avLst/>
          </a:prstGeom>
        </p:spPr>
        <p:txBody>
          <a:bodyPr vert="horz" lIns="99075" tIns="49538" rIns="99075" bIns="4953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9721107"/>
            <a:ext cx="3078427" cy="513507"/>
          </a:xfrm>
          <a:prstGeom prst="rect">
            <a:avLst/>
          </a:prstGeom>
        </p:spPr>
        <p:txBody>
          <a:bodyPr vert="horz" lIns="99075" tIns="49538" rIns="99075" bIns="49538" rtlCol="0" anchor="b"/>
          <a:lstStyle>
            <a:lvl1pPr algn="l">
              <a:defRPr sz="1300"/>
            </a:lvl1pPr>
          </a:lstStyle>
          <a:p>
            <a:endParaRPr lang="sv-SE"/>
          </a:p>
        </p:txBody>
      </p:sp>
      <p:sp>
        <p:nvSpPr>
          <p:cNvPr id="7" name="Slide Number Placeholder 6"/>
          <p:cNvSpPr>
            <a:spLocks noGrp="1"/>
          </p:cNvSpPr>
          <p:nvPr>
            <p:ph type="sldNum" sz="quarter" idx="5"/>
          </p:nvPr>
        </p:nvSpPr>
        <p:spPr>
          <a:xfrm>
            <a:off x="4023992" y="9721107"/>
            <a:ext cx="3078427" cy="513507"/>
          </a:xfrm>
          <a:prstGeom prst="rect">
            <a:avLst/>
          </a:prstGeom>
        </p:spPr>
        <p:txBody>
          <a:bodyPr vert="horz" lIns="99075" tIns="49538" rIns="99075" bIns="49538" rtlCol="0" anchor="b"/>
          <a:lstStyle>
            <a:lvl1pPr algn="r">
              <a:defRPr sz="1300"/>
            </a:lvl1pPr>
          </a:lstStyle>
          <a:p>
            <a:fld id="{EE6BFF64-CF65-4193-8F94-FE6655764FB5}" type="slidenum">
              <a:rPr lang="sv-SE" smtClean="0"/>
              <a:t>‹#›</a:t>
            </a:fld>
            <a:endParaRPr lang="sv-SE"/>
          </a:p>
        </p:txBody>
      </p:sp>
    </p:spTree>
    <p:extLst>
      <p:ext uri="{BB962C8B-B14F-4D97-AF65-F5344CB8AC3E}">
        <p14:creationId xmlns:p14="http://schemas.microsoft.com/office/powerpoint/2010/main" val="1956348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 Id="rId3" Type="http://schemas.openxmlformats.org/officeDocument/2006/relationships/hyperlink" Target="http://www.enterpriseintegrationpatterns.com/patterns/messaging/PipesAndFilters.html"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Integration can be a number of things:</a:t>
            </a:r>
          </a:p>
          <a:p>
            <a:pPr marL="185766" indent="-185766">
              <a:buFont typeface="Arial" panose="020B0604020202020204" pitchFamily="34" charset="0"/>
              <a:buChar char="•"/>
            </a:pPr>
            <a:r>
              <a:rPr lang="en-GB" dirty="0" smtClean="0"/>
              <a:t>Offering web services to external clients (mobile apps)</a:t>
            </a:r>
          </a:p>
          <a:p>
            <a:pPr marL="185766" indent="-185766">
              <a:buFont typeface="Arial" panose="020B0604020202020204" pitchFamily="34" charset="0"/>
              <a:buChar char="•"/>
            </a:pPr>
            <a:r>
              <a:rPr lang="en-GB" dirty="0" smtClean="0"/>
              <a:t>connecting large business applications, (</a:t>
            </a:r>
            <a:r>
              <a:rPr lang="en-GB" dirty="0" err="1" smtClean="0"/>
              <a:t>ica</a:t>
            </a:r>
            <a:r>
              <a:rPr lang="en-GB" dirty="0" smtClean="0"/>
              <a:t>) / </a:t>
            </a:r>
            <a:r>
              <a:rPr lang="sv-SE" dirty="0" smtClean="0"/>
              <a:t>(Pensionsmyndigh.) / (MM Bank AB) / (Inera)</a:t>
            </a:r>
            <a:endParaRPr lang="en-GB" dirty="0" smtClean="0"/>
          </a:p>
          <a:p>
            <a:pPr marL="185766" indent="-185766">
              <a:buFont typeface="Arial" panose="020B0604020202020204" pitchFamily="34" charset="0"/>
              <a:buChar char="•"/>
            </a:pPr>
            <a:r>
              <a:rPr lang="en-GB" dirty="0" smtClean="0"/>
              <a:t>Connecting several internal and external services to create a payment-switch for </a:t>
            </a:r>
            <a:r>
              <a:rPr lang="en-GB" dirty="0" err="1" smtClean="0"/>
              <a:t>PoS</a:t>
            </a:r>
            <a:r>
              <a:rPr lang="en-GB" dirty="0" smtClean="0"/>
              <a:t> (coop)</a:t>
            </a:r>
          </a:p>
          <a:p>
            <a:endParaRPr lang="sv-SE" dirty="0" smtClean="0"/>
          </a:p>
          <a:p>
            <a:r>
              <a:rPr lang="sv-SE" dirty="0" smtClean="0"/>
              <a:t>EIP Will dis</a:t>
            </a:r>
            <a:r>
              <a:rPr lang="en-GB" dirty="0" smtClean="0"/>
              <a:t>cuss tomorrow </a:t>
            </a:r>
          </a:p>
          <a:p>
            <a:r>
              <a:rPr lang="en-GB" dirty="0" smtClean="0"/>
              <a:t>Platform helps with all the generic parts: infra / arch / boilerplate etc. </a:t>
            </a:r>
          </a:p>
          <a:p>
            <a:r>
              <a:rPr lang="en-GB" dirty="0" smtClean="0"/>
              <a:t>Tools to make life easy.</a:t>
            </a:r>
          </a:p>
          <a:p>
            <a:r>
              <a:rPr lang="en-GB" dirty="0" smtClean="0"/>
              <a:t>Frameworks to make </a:t>
            </a:r>
            <a:r>
              <a:rPr lang="en-GB" dirty="0" err="1" smtClean="0"/>
              <a:t>lite</a:t>
            </a:r>
            <a:r>
              <a:rPr lang="en-GB" dirty="0" smtClean="0"/>
              <a:t> even easier.</a:t>
            </a:r>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3</a:t>
            </a:fld>
            <a:endParaRPr lang="sv-SE"/>
          </a:p>
        </p:txBody>
      </p:sp>
    </p:spTree>
    <p:extLst>
      <p:ext uri="{BB962C8B-B14F-4D97-AF65-F5344CB8AC3E}">
        <p14:creationId xmlns:p14="http://schemas.microsoft.com/office/powerpoint/2010/main" val="2981889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How can the sender broadcast an event to all interested receivers?</a:t>
            </a:r>
            <a:endParaRPr lang="en-US" sz="1300" dirty="0"/>
          </a:p>
          <a:p>
            <a:r>
              <a:rPr lang="en-US" sz="1300" b="1" dirty="0"/>
              <a:t>Send the event on a </a:t>
            </a:r>
            <a:r>
              <a:rPr lang="en-US" sz="1300" b="1" i="1" dirty="0"/>
              <a:t>Publish-Subscribe Channel</a:t>
            </a:r>
            <a:r>
              <a:rPr lang="en-US" sz="1300" b="1" dirty="0"/>
              <a:t>, which delivers a copy of a particular event to each receiver.</a:t>
            </a:r>
            <a:endParaRPr lang="en-US" sz="1300" dirty="0"/>
          </a:p>
          <a:p>
            <a:r>
              <a:rPr lang="en-US" sz="1300" dirty="0"/>
              <a:t>A </a:t>
            </a:r>
            <a:r>
              <a:rPr lang="en-US" sz="1300" i="1" dirty="0"/>
              <a:t>Publish-Subscribe Channel</a:t>
            </a:r>
            <a:r>
              <a:rPr lang="en-US" sz="1300" dirty="0"/>
              <a:t> works like this: It has one input channel that splits into multiple output channels, one for each subscriber. When an event is published into the channel, the </a:t>
            </a:r>
            <a:r>
              <a:rPr lang="en-US" sz="1300" i="1" dirty="0"/>
              <a:t>Publish-Subscribe Channel</a:t>
            </a:r>
            <a:r>
              <a:rPr lang="en-US" sz="1300" dirty="0"/>
              <a:t> delivers a copy of the message to each of the output channels. Each output channel has only one subscriber, which is only allowed to consume a message once. In this way, each subscriber only gets the message once and consumed copies disappear from their channels.</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14</a:t>
            </a:fld>
            <a:endParaRPr lang="sv-SE"/>
          </a:p>
        </p:txBody>
      </p:sp>
    </p:spTree>
    <p:extLst>
      <p:ext uri="{BB962C8B-B14F-4D97-AF65-F5344CB8AC3E}">
        <p14:creationId xmlns:p14="http://schemas.microsoft.com/office/powerpoint/2010/main" val="9374671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How can the sender make sure that a message will be delivered, even if the messaging system fails?</a:t>
            </a:r>
            <a:endParaRPr lang="en-US" sz="1300" dirty="0"/>
          </a:p>
          <a:p>
            <a:r>
              <a:rPr lang="en-US" sz="1300" b="1" dirty="0"/>
              <a:t>Use </a:t>
            </a:r>
            <a:r>
              <a:rPr lang="en-US" sz="1300" b="1" i="1" dirty="0"/>
              <a:t>Guaranteed Delivery</a:t>
            </a:r>
            <a:r>
              <a:rPr lang="en-US" sz="1300" b="1" dirty="0"/>
              <a:t> to make messages persistent so that they are not lost even if the messaging system crashes.</a:t>
            </a:r>
            <a:endParaRPr lang="en-US" sz="1300" dirty="0"/>
          </a:p>
          <a:p>
            <a:r>
              <a:rPr lang="en-US" sz="1300" dirty="0"/>
              <a:t>With </a:t>
            </a:r>
            <a:r>
              <a:rPr lang="en-US" sz="1300" i="1" dirty="0"/>
              <a:t>Guaranteed Delivery</a:t>
            </a:r>
            <a:r>
              <a:rPr lang="en-US" sz="1300" dirty="0"/>
              <a:t>, the messaging system uses a built-in data store to persist messages. Each computer the messaging system is installed on has its own data store so that the messages can be stored locally. When the sender sends a message, the send operation does not complete successfully until the message is safely stored in the sender’s data store. Subsequently, the message is not deleted from one data store until it is successfully forwarded to and stored in the next data store. In this way, once the sender successfully sends the message, it is always stored on disk on at least one computer until is successfully delivered to and acknowledged by the receiver.</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15</a:t>
            </a:fld>
            <a:endParaRPr lang="sv-SE"/>
          </a:p>
        </p:txBody>
      </p:sp>
    </p:spTree>
    <p:extLst>
      <p:ext uri="{BB962C8B-B14F-4D97-AF65-F5344CB8AC3E}">
        <p14:creationId xmlns:p14="http://schemas.microsoft.com/office/powerpoint/2010/main" val="1557046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b="1" dirty="0"/>
              <a:t>How can messaging be used to transmit events from one application to another?</a:t>
            </a:r>
            <a:endParaRPr lang="en-US" sz="1300" dirty="0"/>
          </a:p>
          <a:p>
            <a:r>
              <a:rPr lang="en-US" sz="1300" b="1" dirty="0"/>
              <a:t>Use an </a:t>
            </a:r>
            <a:r>
              <a:rPr lang="en-US" sz="1300" b="1" i="1" dirty="0"/>
              <a:t>Event Message</a:t>
            </a:r>
            <a:r>
              <a:rPr lang="en-US" sz="1300" b="1" dirty="0"/>
              <a:t> for reliable, asynchronous event notification between applications.</a:t>
            </a:r>
            <a:endParaRPr lang="en-US" sz="1300" dirty="0"/>
          </a:p>
          <a:p>
            <a:r>
              <a:rPr lang="en-US" sz="1300" dirty="0"/>
              <a:t>When a subject has an event to announce, it will create an event object, wrap it in a message, and send it on a channel. The observer will receive the event message, get the event, and process it. Messaging does not change the event notification, just makes sure that the notification gets to the observer.</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16</a:t>
            </a:fld>
            <a:endParaRPr lang="sv-SE"/>
          </a:p>
        </p:txBody>
      </p:sp>
    </p:spTree>
    <p:extLst>
      <p:ext uri="{BB962C8B-B14F-4D97-AF65-F5344CB8AC3E}">
        <p14:creationId xmlns:p14="http://schemas.microsoft.com/office/powerpoint/2010/main" val="430639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Assume that we are building an order processing system. When an incoming order is received, we first validate the order and then verify that the ordered item is available in the warehouse. This function is performed by the inventory system. This sequence of processing steps is a perfect candidate for the </a:t>
            </a:r>
            <a:r>
              <a:rPr lang="en-US" sz="1300" i="1" dirty="0">
                <a:hlinkClick r:id="rId3"/>
              </a:rPr>
              <a:t>Pipes and Filters</a:t>
            </a:r>
            <a:r>
              <a:rPr lang="en-US" sz="1300" dirty="0"/>
              <a:t> style. We create two filters, one for the validation step and one for the inventory system, and route the incoming messages through both filters. However, in many enterprise integration scenarios more than one inventory system exists with each system being able to handle only specific items.</a:t>
            </a:r>
          </a:p>
          <a:p>
            <a:r>
              <a:rPr lang="en-US" sz="1300" b="1" dirty="0"/>
              <a:t>How do we handle a situation where the implementation of a single logical function (e.g., inventory check) is spread across multiple physical systems?</a:t>
            </a:r>
            <a:endParaRPr lang="en-US" sz="1300" dirty="0"/>
          </a:p>
          <a:p>
            <a:r>
              <a:rPr lang="en-US" sz="1300" b="1" dirty="0"/>
              <a:t>Use a </a:t>
            </a:r>
            <a:r>
              <a:rPr lang="en-US" sz="1300" b="1" i="1" dirty="0"/>
              <a:t>Content-Based Router</a:t>
            </a:r>
            <a:r>
              <a:rPr lang="en-US" sz="1300" b="1" dirty="0"/>
              <a:t> to route each message to the correct recipient based on message content.</a:t>
            </a:r>
            <a:endParaRPr lang="en-US" sz="1300" dirty="0"/>
          </a:p>
          <a:p>
            <a:r>
              <a:rPr lang="en-US" sz="1300" dirty="0"/>
              <a:t>The </a:t>
            </a:r>
            <a:r>
              <a:rPr lang="en-US" sz="1300" i="1" dirty="0"/>
              <a:t>Content-Based Router</a:t>
            </a:r>
            <a:r>
              <a:rPr lang="en-US" sz="1300" dirty="0"/>
              <a:t> examines the message content and routes the message onto a different channel based on data contained in the message. The routing can be based on a number of criteria such as existence of fields, specific field values etc. When implementing a </a:t>
            </a:r>
            <a:r>
              <a:rPr lang="en-US" sz="1300" i="1" dirty="0"/>
              <a:t>Content-Based Router</a:t>
            </a:r>
            <a:r>
              <a:rPr lang="en-US" sz="1300" dirty="0"/>
              <a:t>, special caution should be taken to make the routing function easy to maintain as the router can become a point of frequent maintenance. In more sophisticated integration scenarios, the </a:t>
            </a:r>
            <a:r>
              <a:rPr lang="en-US" sz="1300" i="1" dirty="0"/>
              <a:t>Content-Based Router</a:t>
            </a:r>
            <a:r>
              <a:rPr lang="en-US" sz="1300" dirty="0"/>
              <a:t> can take on the form of a configurable rules engine that computes the destination channel based on a set of configurable rules.</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17</a:t>
            </a:fld>
            <a:endParaRPr lang="sv-SE"/>
          </a:p>
        </p:txBody>
      </p:sp>
    </p:spTree>
    <p:extLst>
      <p:ext uri="{BB962C8B-B14F-4D97-AF65-F5344CB8AC3E}">
        <p14:creationId xmlns:p14="http://schemas.microsoft.com/office/powerpoint/2010/main" val="388121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Most messaging systems divide the message data into a header and a body. The header contains fields that are used by the messaging infrastructure to manage the flow of messages. However, most endpoint systems that participate in the integration solution generally are not aware of these extra data elements. In some cases, systems may even consider these fields as erroneous because they do not match the message format used by the application. On the other hand, the messaging components that route the messages between the applications may require the header fields and would consider a message invalid if it does not contain the proper header fields.</a:t>
            </a:r>
          </a:p>
          <a:p>
            <a:r>
              <a:rPr lang="en-US" sz="1300" b="1" dirty="0"/>
              <a:t>How can existing systems participate in a messaging exchange that places specific requirements on the message format, such as message header fields or encryption?</a:t>
            </a:r>
            <a:endParaRPr lang="en-US" sz="1300" dirty="0"/>
          </a:p>
          <a:p>
            <a:r>
              <a:rPr lang="en-US" sz="1300" b="1" dirty="0"/>
              <a:t>Use a </a:t>
            </a:r>
            <a:r>
              <a:rPr lang="en-US" sz="1300" b="1" i="1" dirty="0"/>
              <a:t>Envelope Wrapper</a:t>
            </a:r>
            <a:r>
              <a:rPr lang="en-US" sz="1300" b="1" dirty="0"/>
              <a:t> to wrap application data inside an envelope that is compliant with the messaging infrastructure. Unwrap the message when it arrives at the destination.</a:t>
            </a:r>
            <a:endParaRPr lang="en-US" sz="1300" dirty="0"/>
          </a:p>
          <a:p>
            <a:r>
              <a:rPr lang="en-US" sz="1300" dirty="0"/>
              <a:t>The process of wrapping and unwrapping a message consists of five steps:</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18</a:t>
            </a:fld>
            <a:endParaRPr lang="sv-SE"/>
          </a:p>
        </p:txBody>
      </p:sp>
    </p:spTree>
    <p:extLst>
      <p:ext uri="{BB962C8B-B14F-4D97-AF65-F5344CB8AC3E}">
        <p14:creationId xmlns:p14="http://schemas.microsoft.com/office/powerpoint/2010/main" val="28094106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When sending messages from one system to another it is common for the target system to require more information than the source system can provide. For example, </a:t>
            </a:r>
            <a:r>
              <a:rPr lang="en-US" sz="1300" dirty="0" err="1"/>
              <a:t>incomingAddress</a:t>
            </a:r>
            <a:r>
              <a:rPr lang="en-US" sz="1300" dirty="0"/>
              <a:t> messages may just contain the ZIP code because the designers felt that storing a redundant state code would be superfluous. Likely, another system is going to want to specify both a state code and a ZIP code field. Yet another system may not actually use state codes, but spell the state name out because it uses free-form addresses in order to support international addresses. Likewise, one system may provide us with a customer ID, but the receiving system actually requires the customer name and address. An order message sent by the order management system may just contain an order number, but we need to find the customer ID associated with that order, so we can pass it to the customer management system. The scenarios are plentiful.</a:t>
            </a:r>
          </a:p>
          <a:p>
            <a:r>
              <a:rPr lang="en-US" sz="1300" b="1" dirty="0"/>
              <a:t>How do we communicate with another system if the message originator does not have all the required data items available?</a:t>
            </a:r>
            <a:endParaRPr lang="en-US" sz="1300" dirty="0"/>
          </a:p>
          <a:p>
            <a:r>
              <a:rPr lang="en-US" sz="1300" b="1" dirty="0"/>
              <a:t>Use a specialized transformer, a </a:t>
            </a:r>
            <a:r>
              <a:rPr lang="en-US" sz="1300" b="1" i="1" dirty="0"/>
              <a:t>Content Enricher</a:t>
            </a:r>
            <a:r>
              <a:rPr lang="en-US" sz="1300" b="1" dirty="0"/>
              <a:t>, to access an external data source in order to augment a message with missing information.</a:t>
            </a:r>
            <a:endParaRPr lang="en-US" sz="1300" dirty="0"/>
          </a:p>
          <a:p>
            <a:r>
              <a:rPr lang="en-US" sz="1300" dirty="0"/>
              <a:t>The </a:t>
            </a:r>
            <a:r>
              <a:rPr lang="en-US" sz="1300" i="1" dirty="0"/>
              <a:t>Content Enricher</a:t>
            </a:r>
            <a:r>
              <a:rPr lang="en-US" sz="1300" dirty="0"/>
              <a:t> uses information inside the incoming message (e.g. key fields) to retrieve data from an external source. After the </a:t>
            </a:r>
            <a:r>
              <a:rPr lang="en-US" sz="1300" i="1" dirty="0"/>
              <a:t>Content Enricher</a:t>
            </a:r>
            <a:r>
              <a:rPr lang="en-US" sz="1300" dirty="0"/>
              <a:t> retrieves the required data from the resource, it appends the data to the message. The original information from the incoming message may be carried over into the resulting message or may no longer be needed, depending on the specific needs of the receiving application.</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19</a:t>
            </a:fld>
            <a:endParaRPr lang="sv-SE"/>
          </a:p>
        </p:txBody>
      </p:sp>
    </p:spTree>
    <p:extLst>
      <p:ext uri="{BB962C8B-B14F-4D97-AF65-F5344CB8AC3E}">
        <p14:creationId xmlns:p14="http://schemas.microsoft.com/office/powerpoint/2010/main" val="214781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smtClean="0"/>
              <a:t>In short: integration is about</a:t>
            </a:r>
            <a:r>
              <a:rPr lang="sv-SE" b="1" baseline="0" dirty="0" smtClean="0"/>
              <a:t> mediating information between two or more parties.</a:t>
            </a:r>
          </a:p>
          <a:p>
            <a:endParaRPr lang="sv-SE" b="1" baseline="0" dirty="0" smtClean="0"/>
          </a:p>
          <a:p>
            <a:r>
              <a:rPr lang="sv-SE" b="1" baseline="0" dirty="0" smtClean="0"/>
              <a:t>Func. Reqs:</a:t>
            </a:r>
          </a:p>
          <a:p>
            <a:pPr marL="185766" indent="-185766">
              <a:buFont typeface="Arial" panose="020B0604020202020204" pitchFamily="34" charset="0"/>
              <a:buChar char="•"/>
            </a:pPr>
            <a:r>
              <a:rPr lang="sv-SE" b="0" baseline="0" dirty="0" smtClean="0"/>
              <a:t>The mediator is the ”switch-board”.</a:t>
            </a:r>
          </a:p>
          <a:p>
            <a:pPr marL="185766" indent="-185766">
              <a:buFont typeface="Arial" panose="020B0604020202020204" pitchFamily="34" charset="0"/>
              <a:buChar char="•"/>
            </a:pPr>
            <a:r>
              <a:rPr lang="sv-SE" b="0" baseline="0" dirty="0" smtClean="0"/>
              <a:t>Translation is about transforming a message to suite the target recipient.</a:t>
            </a:r>
          </a:p>
          <a:p>
            <a:pPr marL="185766" indent="-185766">
              <a:buFont typeface="Arial" panose="020B0604020202020204" pitchFamily="34" charset="0"/>
              <a:buChar char="•"/>
            </a:pPr>
            <a:r>
              <a:rPr lang="sv-SE" b="0" baseline="0" dirty="0" smtClean="0"/>
              <a:t>Enhancing / Enriching / composing – to fill in the blanks / to create a message based on data from several sources.</a:t>
            </a:r>
          </a:p>
          <a:p>
            <a:pPr marL="185766" indent="-185766">
              <a:buFont typeface="Arial" panose="020B0604020202020204" pitchFamily="34" charset="0"/>
              <a:buChar char="•"/>
            </a:pPr>
            <a:r>
              <a:rPr lang="sv-SE" b="0" baseline="0" dirty="0" smtClean="0"/>
              <a:t>Audit is to know where a message is, when it was sent, when it reached the destination, if it went well, who sent it and to whom etc.</a:t>
            </a:r>
          </a:p>
          <a:p>
            <a:pPr marL="185766" indent="-185766">
              <a:buFont typeface="Arial" panose="020B0604020202020204" pitchFamily="34" charset="0"/>
              <a:buChar char="•"/>
            </a:pPr>
            <a:endParaRPr lang="sv-SE" b="0" baseline="0" dirty="0" smtClean="0"/>
          </a:p>
          <a:p>
            <a:r>
              <a:rPr lang="sv-SE" b="1" baseline="0" dirty="0" smtClean="0"/>
              <a:t>Non-Func. Reqs:</a:t>
            </a:r>
          </a:p>
          <a:p>
            <a:pPr marL="185766" indent="-185766">
              <a:buFont typeface="Arial" panose="020B0604020202020204" pitchFamily="34" charset="0"/>
              <a:buChar char="•"/>
            </a:pPr>
            <a:r>
              <a:rPr lang="sv-SE" b="0" baseline="0" dirty="0" smtClean="0"/>
              <a:t>We need to have the messages expedited in a timely fashion.</a:t>
            </a:r>
          </a:p>
          <a:p>
            <a:pPr marL="185766" indent="-185766">
              <a:buFont typeface="Arial" panose="020B0604020202020204" pitchFamily="34" charset="0"/>
              <a:buChar char="•"/>
            </a:pPr>
            <a:r>
              <a:rPr lang="sv-SE" b="0" baseline="0" dirty="0" smtClean="0"/>
              <a:t>We to be able to rely on that the messages will reach the destination (even after outages) or else we will know it went wrong. We also need to be sure that the messages are intact or transformed as intended.</a:t>
            </a:r>
          </a:p>
          <a:p>
            <a:pPr marL="185766" indent="-185766">
              <a:buFont typeface="Arial" panose="020B0604020202020204" pitchFamily="34" charset="0"/>
              <a:buChar char="•"/>
            </a:pPr>
            <a:r>
              <a:rPr lang="sv-SE" b="0" baseline="0" dirty="0" smtClean="0"/>
              <a:t>All the parties that are involved in the integration must be able to reach the integration platform. It is also an advantage if all the services have easily digestible interfaces.</a:t>
            </a:r>
          </a:p>
          <a:p>
            <a:pPr marL="185766" indent="-185766">
              <a:buFont typeface="Arial" panose="020B0604020202020204" pitchFamily="34" charset="0"/>
              <a:buChar char="•"/>
            </a:pPr>
            <a:r>
              <a:rPr lang="sv-SE" b="0" baseline="0" dirty="0" smtClean="0"/>
              <a:t>We need to be able to apply security policies as needed on any sensitive interfaces.</a:t>
            </a:r>
          </a:p>
          <a:p>
            <a:pPr marL="185766" indent="-185766">
              <a:buFont typeface="Arial" panose="020B0604020202020204" pitchFamily="34" charset="0"/>
              <a:buChar char="•"/>
            </a:pPr>
            <a:endParaRPr lang="sv-SE" b="0" baseline="0" dirty="0" smtClean="0"/>
          </a:p>
          <a:p>
            <a:endParaRPr lang="sv-SE" baseline="0" dirty="0" smtClean="0"/>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4</a:t>
            </a:fld>
            <a:endParaRPr lang="sv-SE"/>
          </a:p>
        </p:txBody>
      </p:sp>
    </p:spTree>
    <p:extLst>
      <p:ext uri="{BB962C8B-B14F-4D97-AF65-F5344CB8AC3E}">
        <p14:creationId xmlns:p14="http://schemas.microsoft.com/office/powerpoint/2010/main" val="4759568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a:t>Legacy</a:t>
            </a:r>
          </a:p>
          <a:p>
            <a:pPr marL="185766" indent="-185766">
              <a:buFont typeface="Arial" panose="020B0604020202020204" pitchFamily="34" charset="0"/>
              <a:buChar char="•"/>
            </a:pPr>
            <a:r>
              <a:rPr lang="sv-SE" b="0" dirty="0"/>
              <a:t>The</a:t>
            </a:r>
            <a:r>
              <a:rPr lang="sv-SE" b="0" baseline="0" dirty="0"/>
              <a:t> good old book on architecture by Christopher Alexander ”A </a:t>
            </a:r>
            <a:r>
              <a:rPr lang="sv-SE" b="0" baseline="0" dirty="0" smtClean="0"/>
              <a:t>Pattern </a:t>
            </a:r>
            <a:r>
              <a:rPr lang="sv-SE" b="0" baseline="0" dirty="0"/>
              <a:t>Language” 1977</a:t>
            </a:r>
          </a:p>
          <a:p>
            <a:r>
              <a:rPr lang="sv-SE" b="0" baseline="0" dirty="0"/>
              <a:t>Several good books: GoF, EAP..</a:t>
            </a:r>
            <a:r>
              <a:rPr lang="sv-SE" dirty="0"/>
              <a:t> </a:t>
            </a:r>
          </a:p>
        </p:txBody>
      </p:sp>
      <p:sp>
        <p:nvSpPr>
          <p:cNvPr id="4" name="Slide Number Placeholder 3"/>
          <p:cNvSpPr>
            <a:spLocks noGrp="1"/>
          </p:cNvSpPr>
          <p:nvPr>
            <p:ph type="sldNum" sz="quarter" idx="10"/>
          </p:nvPr>
        </p:nvSpPr>
        <p:spPr/>
        <p:txBody>
          <a:bodyPr/>
          <a:lstStyle/>
          <a:p>
            <a:fld id="{EE6BFF64-CF65-4193-8F94-FE6655764FB5}" type="slidenum">
              <a:rPr lang="sv-SE" smtClean="0"/>
              <a:t>6</a:t>
            </a:fld>
            <a:endParaRPr lang="sv-SE"/>
          </a:p>
        </p:txBody>
      </p:sp>
    </p:spTree>
    <p:extLst>
      <p:ext uri="{BB962C8B-B14F-4D97-AF65-F5344CB8AC3E}">
        <p14:creationId xmlns:p14="http://schemas.microsoft.com/office/powerpoint/2010/main" val="1997509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7</a:t>
            </a:fld>
            <a:endParaRPr lang="sv-SE"/>
          </a:p>
        </p:txBody>
      </p:sp>
    </p:spTree>
    <p:extLst>
      <p:ext uri="{BB962C8B-B14F-4D97-AF65-F5344CB8AC3E}">
        <p14:creationId xmlns:p14="http://schemas.microsoft.com/office/powerpoint/2010/main" val="2540038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smtClean="0"/>
              <a:t>File transfer:</a:t>
            </a:r>
            <a:endParaRPr lang="sv-SE" b="0" dirty="0" smtClean="0"/>
          </a:p>
          <a:p>
            <a:pPr marL="185766" indent="-185766">
              <a:buFont typeface="Arial" panose="020B0604020202020204" pitchFamily="34" charset="0"/>
              <a:buChar char="•"/>
            </a:pPr>
            <a:endParaRPr lang="sv-SE" b="1" dirty="0"/>
          </a:p>
        </p:txBody>
      </p:sp>
      <p:sp>
        <p:nvSpPr>
          <p:cNvPr id="4" name="Slide Number Placeholder 3"/>
          <p:cNvSpPr>
            <a:spLocks noGrp="1"/>
          </p:cNvSpPr>
          <p:nvPr>
            <p:ph type="sldNum" sz="quarter" idx="10"/>
          </p:nvPr>
        </p:nvSpPr>
        <p:spPr/>
        <p:txBody>
          <a:bodyPr/>
          <a:lstStyle/>
          <a:p>
            <a:fld id="{EE6BFF64-CF65-4193-8F94-FE6655764FB5}" type="slidenum">
              <a:rPr lang="sv-SE" smtClean="0"/>
              <a:t>9</a:t>
            </a:fld>
            <a:endParaRPr lang="sv-SE"/>
          </a:p>
        </p:txBody>
      </p:sp>
    </p:spTree>
    <p:extLst>
      <p:ext uri="{BB962C8B-B14F-4D97-AF65-F5344CB8AC3E}">
        <p14:creationId xmlns:p14="http://schemas.microsoft.com/office/powerpoint/2010/main" val="143930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 enterprise has multiple applications that are being built independently, with different languages and platforms.</a:t>
            </a:r>
          </a:p>
          <a:p>
            <a:endParaRPr lang="en-US" sz="1300" b="1" dirty="0"/>
          </a:p>
          <a:p>
            <a:r>
              <a:rPr lang="en-US" sz="1300" b="1" dirty="0"/>
              <a:t>How can I integrate multiple applications so that they work together and can exchange information?</a:t>
            </a:r>
            <a:endParaRPr lang="en-US" sz="1300" dirty="0"/>
          </a:p>
          <a:p>
            <a:r>
              <a:rPr lang="en-US" sz="1300" b="1" dirty="0"/>
              <a:t>Have each application produce files containing information that other applications need to consume. </a:t>
            </a:r>
          </a:p>
          <a:p>
            <a:r>
              <a:rPr lang="en-US" sz="1300" b="1" dirty="0"/>
              <a:t>Integrators take the responsibility of transforming files into different formats. </a:t>
            </a:r>
          </a:p>
          <a:p>
            <a:r>
              <a:rPr lang="en-US" sz="1300" b="1" dirty="0"/>
              <a:t>Produce the files at regular intervals according to the nature of the business.</a:t>
            </a:r>
            <a:endParaRPr lang="en-US" sz="1300" dirty="0"/>
          </a:p>
          <a:p>
            <a:r>
              <a:rPr lang="en-US" sz="1300" dirty="0"/>
              <a:t>An important decision with files is what format to use. Very rarely will the output of one application be exactly what's needed for another, so you'll have to do a fair bit of processing of files along the way. Not just do all the applications that use a file have to read it, you also have to be able to use processing tools on it. As a result, standard file formats have grown up over time. Mainframe systems commonly use data feeds based on the file system formats of COBOL. Unix systems use text based files. The modern fashion is to use XML. An industry of readers, writers, and transformation tools has built up around each of these formats.</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10</a:t>
            </a:fld>
            <a:endParaRPr lang="sv-SE"/>
          </a:p>
        </p:txBody>
      </p:sp>
    </p:spTree>
    <p:extLst>
      <p:ext uri="{BB962C8B-B14F-4D97-AF65-F5344CB8AC3E}">
        <p14:creationId xmlns:p14="http://schemas.microsoft.com/office/powerpoint/2010/main" val="2509052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 enterprise has multiple applications that are being built independently, with different languages and platforms. The enterprise needs information to be shared rapidly and consistently.</a:t>
            </a:r>
          </a:p>
          <a:p>
            <a:endParaRPr lang="en-US" sz="1300" b="1" dirty="0"/>
          </a:p>
          <a:p>
            <a:r>
              <a:rPr lang="en-US" sz="1300" b="1" dirty="0"/>
              <a:t>How can I integrate multiple applications so that they work together and can exchange information?</a:t>
            </a:r>
            <a:endParaRPr lang="en-US" sz="1300" dirty="0"/>
          </a:p>
          <a:p>
            <a:r>
              <a:rPr lang="en-US" sz="1300" b="1" dirty="0"/>
              <a:t>Integrate applications by having them store their data in a single </a:t>
            </a:r>
            <a:r>
              <a:rPr lang="en-US" sz="1300" b="1" i="1" dirty="0"/>
              <a:t>Shared Database</a:t>
            </a:r>
            <a:r>
              <a:rPr lang="en-US" sz="1300" b="1" dirty="0"/>
              <a:t>.</a:t>
            </a:r>
            <a:endParaRPr lang="en-US" sz="1300" dirty="0"/>
          </a:p>
          <a:p>
            <a:r>
              <a:rPr lang="en-US" sz="1300" dirty="0"/>
              <a:t>If a family of integrated applications all rely on the same database, then you can be pretty sure that they are always consistent all of the time. If you do get simultaneous updates to a single piece of data from different sources, then you have transaction management systems that handle that about as gracefully as it ever can be managed. Since the time between updates is so small, any errors are much easier to find and fix.</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11</a:t>
            </a:fld>
            <a:endParaRPr lang="sv-SE"/>
          </a:p>
        </p:txBody>
      </p:sp>
    </p:spTree>
    <p:extLst>
      <p:ext uri="{BB962C8B-B14F-4D97-AF65-F5344CB8AC3E}">
        <p14:creationId xmlns:p14="http://schemas.microsoft.com/office/powerpoint/2010/main" val="30948534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 enterprise has multiple applications that are being built independently, with different languages and platforms. The enterprise needs to share data and processes in a responsive way.</a:t>
            </a:r>
          </a:p>
          <a:p>
            <a:endParaRPr lang="en-US" sz="1300" b="1" dirty="0"/>
          </a:p>
          <a:p>
            <a:r>
              <a:rPr lang="en-US" sz="1300" b="1" dirty="0"/>
              <a:t>How can I integrate multiple applications so that they work together and can exchange information?</a:t>
            </a:r>
            <a:endParaRPr lang="en-US" sz="1300" dirty="0"/>
          </a:p>
          <a:p>
            <a:r>
              <a:rPr lang="en-US" sz="1300" b="1" dirty="0"/>
              <a:t>Develop each application as a large-scale object or component with encapsulated data. </a:t>
            </a:r>
          </a:p>
          <a:p>
            <a:r>
              <a:rPr lang="en-US" sz="1300" b="1" dirty="0"/>
              <a:t>Provide an interface to allow other applications to interact with the running application.</a:t>
            </a:r>
            <a:endParaRPr lang="en-US" sz="1300" dirty="0"/>
          </a:p>
          <a:p>
            <a:r>
              <a:rPr lang="en-US" sz="1300" i="1" dirty="0"/>
              <a:t>Remote Procedure Invocation</a:t>
            </a:r>
            <a:r>
              <a:rPr lang="en-US" sz="1300" dirty="0"/>
              <a:t> applies the principle of encapsulation to integrating applications. If an application needs some information that is owned by another application, it asks that application directly. If one application needs to modify the data of another, then it does so by making a call to the other application. Each application can maintain the integrity of the data it owns. Furthermore, each application can alter its internal data without having every other application be affected.</a:t>
            </a:r>
          </a:p>
        </p:txBody>
      </p:sp>
      <p:sp>
        <p:nvSpPr>
          <p:cNvPr id="4" name="Slide Number Placeholder 3"/>
          <p:cNvSpPr>
            <a:spLocks noGrp="1"/>
          </p:cNvSpPr>
          <p:nvPr>
            <p:ph type="sldNum" sz="quarter" idx="10"/>
          </p:nvPr>
        </p:nvSpPr>
        <p:spPr/>
        <p:txBody>
          <a:bodyPr/>
          <a:lstStyle/>
          <a:p>
            <a:fld id="{EE6BFF64-CF65-4193-8F94-FE6655764FB5}" type="slidenum">
              <a:rPr lang="sv-SE" smtClean="0"/>
              <a:t>12</a:t>
            </a:fld>
            <a:endParaRPr lang="sv-SE"/>
          </a:p>
        </p:txBody>
      </p:sp>
    </p:spTree>
    <p:extLst>
      <p:ext uri="{BB962C8B-B14F-4D97-AF65-F5344CB8AC3E}">
        <p14:creationId xmlns:p14="http://schemas.microsoft.com/office/powerpoint/2010/main" val="32355856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300" dirty="0"/>
              <a:t>An enterprise has multiple applications that are being built independently, with different languages and platforms. The enterprise needs to share data and processes in a responsive way.</a:t>
            </a:r>
          </a:p>
          <a:p>
            <a:endParaRPr lang="en-US" sz="1300" b="1" dirty="0"/>
          </a:p>
          <a:p>
            <a:r>
              <a:rPr lang="en-US" sz="1300" b="1" dirty="0"/>
              <a:t>How can I integrate multiple applications so that they work together and can exchange information?</a:t>
            </a:r>
            <a:endParaRPr lang="en-US" sz="1300" dirty="0"/>
          </a:p>
          <a:p>
            <a:r>
              <a:rPr lang="en-US" sz="1300" b="1" dirty="0"/>
              <a:t>Use </a:t>
            </a:r>
            <a:r>
              <a:rPr lang="en-US" sz="1300" b="1" i="1" dirty="0"/>
              <a:t>Messaging</a:t>
            </a:r>
            <a:r>
              <a:rPr lang="en-US" sz="1300" b="1" dirty="0"/>
              <a:t> to transfer packets of data frequently, immediately, reliably, and asynchronously, using customizable formats.</a:t>
            </a:r>
            <a:endParaRPr lang="en-US" sz="1300" dirty="0"/>
          </a:p>
          <a:p>
            <a:r>
              <a:rPr lang="en-US" sz="1300" dirty="0"/>
              <a:t>Asynchronous messaging is fundamentally a pragmatic reaction to the problems of distributed systems. Sending a message does not require both systems to be up and ready at the same time. Furthermore, thinking about the communication in an asynchronous manner forces developers to recognize that working with a remote application is slower, which encourages design of components with high cohesion (lots of work locally) and low adhesion (selective work remotely).</a:t>
            </a:r>
          </a:p>
          <a:p>
            <a:endParaRPr lang="sv-SE" dirty="0"/>
          </a:p>
        </p:txBody>
      </p:sp>
      <p:sp>
        <p:nvSpPr>
          <p:cNvPr id="4" name="Slide Number Placeholder 3"/>
          <p:cNvSpPr>
            <a:spLocks noGrp="1"/>
          </p:cNvSpPr>
          <p:nvPr>
            <p:ph type="sldNum" sz="quarter" idx="10"/>
          </p:nvPr>
        </p:nvSpPr>
        <p:spPr/>
        <p:txBody>
          <a:bodyPr/>
          <a:lstStyle/>
          <a:p>
            <a:fld id="{EE6BFF64-CF65-4193-8F94-FE6655764FB5}" type="slidenum">
              <a:rPr lang="sv-SE" smtClean="0"/>
              <a:t>13</a:t>
            </a:fld>
            <a:endParaRPr lang="sv-SE"/>
          </a:p>
        </p:txBody>
      </p:sp>
    </p:spTree>
    <p:extLst>
      <p:ext uri="{BB962C8B-B14F-4D97-AF65-F5344CB8AC3E}">
        <p14:creationId xmlns:p14="http://schemas.microsoft.com/office/powerpoint/2010/main" val="2443913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sv-SE"/>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171632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2499577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sv-SE"/>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16703634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sv-SE" dirty="0" smtClean="0"/>
              <a:t>http://www.r2m.se</a:t>
            </a:r>
            <a:endParaRPr lang="sv-SE"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Tree>
    <p:extLst>
      <p:ext uri="{BB962C8B-B14F-4D97-AF65-F5344CB8AC3E}">
        <p14:creationId xmlns:p14="http://schemas.microsoft.com/office/powerpoint/2010/main" val="4251008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sv-SE"/>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35933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Date Placeholder 4"/>
          <p:cNvSpPr>
            <a:spLocks noGrp="1"/>
          </p:cNvSpPr>
          <p:nvPr>
            <p:ph type="dt" sz="half" idx="10"/>
          </p:nvPr>
        </p:nvSpPr>
        <p:spPr/>
        <p:txBody>
          <a:bodyPr/>
          <a:lstStyle/>
          <a:p>
            <a:r>
              <a:rPr lang="sv-SE" smtClean="0"/>
              <a:t>© R2Meton AB</a:t>
            </a:r>
            <a:endParaRPr lang="sv-SE"/>
          </a:p>
        </p:txBody>
      </p:sp>
      <p:sp>
        <p:nvSpPr>
          <p:cNvPr id="6" name="Footer Placeholder 5"/>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037093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sv-SE"/>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r>
              <a:rPr lang="sv-SE" smtClean="0"/>
              <a:t>© R2Meton AB</a:t>
            </a:r>
            <a:endParaRPr lang="sv-SE"/>
          </a:p>
        </p:txBody>
      </p:sp>
      <p:sp>
        <p:nvSpPr>
          <p:cNvPr id="8" name="Footer Placeholder 7"/>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6736748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sv-SE"/>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Footer Placeholder 3"/>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942457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smtClean="0"/>
              <a:t>© R2Meton AB</a:t>
            </a:r>
            <a:endParaRPr lang="sv-SE"/>
          </a:p>
        </p:txBody>
      </p:sp>
      <p:sp>
        <p:nvSpPr>
          <p:cNvPr id="3" name="Footer Placeholder 2"/>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1370831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t>© R2Meton AB</a:t>
            </a:r>
            <a:endParaRPr lang="sv-SE"/>
          </a:p>
        </p:txBody>
      </p:sp>
      <p:sp>
        <p:nvSpPr>
          <p:cNvPr id="6" name="Footer Placeholder 5"/>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1815593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sv-SE"/>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sv-SE"/>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sv-SE" smtClean="0"/>
              <a:t>© R2Meton AB</a:t>
            </a:r>
            <a:endParaRPr lang="sv-SE"/>
          </a:p>
        </p:txBody>
      </p:sp>
      <p:sp>
        <p:nvSpPr>
          <p:cNvPr id="6" name="Footer Placeholder 5"/>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124633548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sv-SE"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Date Placeholder 3"/>
          <p:cNvSpPr>
            <a:spLocks noGrp="1"/>
          </p:cNvSpPr>
          <p:nvPr>
            <p:ph type="dt" sz="half" idx="2"/>
          </p:nvPr>
        </p:nvSpPr>
        <p:spPr>
          <a:xfrm>
            <a:off x="106683"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v-SE" smtClean="0"/>
              <a:t>© R2Meton AB</a:t>
            </a:r>
            <a:endParaRPr lang="sv-SE" dirty="0" smtClean="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sv-SE" dirty="0" smtClean="0"/>
              <a:t>http://www.r2m.se</a:t>
            </a:r>
            <a:endParaRPr lang="sv-SE" dirty="0"/>
          </a:p>
        </p:txBody>
      </p:sp>
      <p:cxnSp>
        <p:nvCxnSpPr>
          <p:cNvPr id="8" name="Straight Connector 7"/>
          <p:cNvCxnSpPr/>
          <p:nvPr userDrawn="1"/>
        </p:nvCxnSpPr>
        <p:spPr>
          <a:xfrm flipH="1">
            <a:off x="0" y="6251388"/>
            <a:ext cx="12192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0" y="0"/>
            <a:ext cx="12192000" cy="290700"/>
          </a:xfrm>
          <a:prstGeom prst="rect">
            <a:avLst/>
          </a:prstGeom>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Picture 11"/>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11036406" y="6331910"/>
            <a:ext cx="993250" cy="395717"/>
          </a:xfrm>
          <a:prstGeom prst="rect">
            <a:avLst/>
          </a:prstGeom>
        </p:spPr>
      </p:pic>
      <p:sp>
        <p:nvSpPr>
          <p:cNvPr id="6" name="Rectangle 5"/>
          <p:cNvSpPr/>
          <p:nvPr userDrawn="1"/>
        </p:nvSpPr>
        <p:spPr>
          <a:xfrm>
            <a:off x="0" y="6251388"/>
            <a:ext cx="12192000" cy="606612"/>
          </a:xfrm>
          <a:prstGeom prst="rect">
            <a:avLst/>
          </a:prstGeom>
          <a:solidFill>
            <a:srgbClr val="00000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ctangle 6"/>
          <p:cNvSpPr/>
          <p:nvPr userDrawn="1"/>
        </p:nvSpPr>
        <p:spPr>
          <a:xfrm>
            <a:off x="0" y="1"/>
            <a:ext cx="12192000" cy="284604"/>
          </a:xfrm>
          <a:prstGeom prst="rect">
            <a:avLst/>
          </a:prstGeom>
          <a:solidFill>
            <a:srgbClr val="0000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1234145840"/>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enterpriseintegrationpatterns.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ctivemq.apache.org/connectivity.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activemq.apache.org/kahadb.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r2m/hig-kurs/blob/master/activemq/README_lab1.md"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r2m/hig-kurs/blob/master/activemq/README_lab2.md"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jpg"/><Relationship Id="rId5" Type="http://schemas.openxmlformats.org/officeDocument/2006/relationships/image" Target="../media/image5.jp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endParaRPr lang="en-US"/>
          </a:p>
        </p:txBody>
      </p:sp>
      <p:sp>
        <p:nvSpPr>
          <p:cNvPr id="5" name="Content Placeholder 4"/>
          <p:cNvSpPr>
            <a:spLocks noGrp="1"/>
          </p:cNvSpPr>
          <p:nvPr>
            <p:ph idx="1"/>
          </p:nvPr>
        </p:nvSpPr>
        <p:spPr/>
        <p:txBody>
          <a:bodyPr/>
          <a:lstStyle/>
          <a:p>
            <a:endParaRPr lang="en-US"/>
          </a:p>
        </p:txBody>
      </p:sp>
    </p:spTree>
    <p:extLst>
      <p:ext uri="{BB962C8B-B14F-4D97-AF65-F5344CB8AC3E}">
        <p14:creationId xmlns:p14="http://schemas.microsoft.com/office/powerpoint/2010/main" val="5086928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Filetransfer</a:t>
            </a:r>
            <a:endParaRPr lang="sv-SE" dirty="0"/>
          </a:p>
        </p:txBody>
      </p:sp>
      <p:sp>
        <p:nvSpPr>
          <p:cNvPr id="5" name="Content Placeholder 4"/>
          <p:cNvSpPr>
            <a:spLocks noGrp="1"/>
          </p:cNvSpPr>
          <p:nvPr>
            <p:ph idx="1"/>
          </p:nvPr>
        </p:nvSpPr>
        <p:spPr>
          <a:xfrm>
            <a:off x="838200" y="1825625"/>
            <a:ext cx="4461769" cy="4351338"/>
          </a:xfrm>
        </p:spPr>
        <p:txBody>
          <a:bodyPr>
            <a:normAutofit lnSpcReduction="10000"/>
          </a:bodyPr>
          <a:lstStyle/>
          <a:p>
            <a:r>
              <a:rPr lang="sv-SE" dirty="0" smtClean="0"/>
              <a:t>Files are stored in a common location</a:t>
            </a:r>
          </a:p>
          <a:p>
            <a:r>
              <a:rPr lang="sv-SE" dirty="0" smtClean="0"/>
              <a:t>Each application is responsible for transformation</a:t>
            </a:r>
          </a:p>
          <a:p>
            <a:r>
              <a:rPr lang="sv-SE" dirty="0" smtClean="0"/>
              <a:t>Posting and consuming files can be done with any suitable protocol</a:t>
            </a:r>
          </a:p>
          <a:p>
            <a:r>
              <a:rPr lang="sv-SE" dirty="0" smtClean="0"/>
              <a:t>Common formats include XML, fixed length, symbol separated etc.</a:t>
            </a:r>
            <a:endParaRPr lang="sv-SE" dirty="0"/>
          </a:p>
        </p:txBody>
      </p:sp>
      <p:pic>
        <p:nvPicPr>
          <p:cNvPr id="1026" name="Picture 2" descr="http://www.enterpriseintegrationpatterns.com/img/FileTransferIntegr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1481" y="3087748"/>
            <a:ext cx="3114675" cy="1095376"/>
          </a:xfrm>
          <a:prstGeom prst="rect">
            <a:avLst/>
          </a:prstGeom>
          <a:solidFill>
            <a:schemeClr val="tx1"/>
          </a:solidFill>
          <a:extLst/>
        </p:spPr>
      </p:pic>
    </p:spTree>
    <p:extLst>
      <p:ext uri="{BB962C8B-B14F-4D97-AF65-F5344CB8AC3E}">
        <p14:creationId xmlns:p14="http://schemas.microsoft.com/office/powerpoint/2010/main" val="17663116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Shared Database</a:t>
            </a:r>
            <a:endParaRPr lang="sv-SE" dirty="0"/>
          </a:p>
        </p:txBody>
      </p:sp>
      <p:sp>
        <p:nvSpPr>
          <p:cNvPr id="5" name="Content Placeholder 4"/>
          <p:cNvSpPr>
            <a:spLocks noGrp="1"/>
          </p:cNvSpPr>
          <p:nvPr>
            <p:ph idx="1"/>
          </p:nvPr>
        </p:nvSpPr>
        <p:spPr>
          <a:xfrm>
            <a:off x="838200" y="1825625"/>
            <a:ext cx="5038817" cy="4351338"/>
          </a:xfrm>
        </p:spPr>
        <p:txBody>
          <a:bodyPr/>
          <a:lstStyle/>
          <a:p>
            <a:r>
              <a:rPr lang="sv-SE" dirty="0" smtClean="0"/>
              <a:t>Two or more applications share data in a single database</a:t>
            </a:r>
          </a:p>
          <a:p>
            <a:r>
              <a:rPr lang="sv-SE" dirty="0" smtClean="0"/>
              <a:t>Applications are always consistent</a:t>
            </a:r>
          </a:p>
          <a:p>
            <a:r>
              <a:rPr lang="sv-SE" dirty="0" smtClean="0"/>
              <a:t>The database must implement transaction management to handle conflicting updates</a:t>
            </a:r>
          </a:p>
          <a:p>
            <a:r>
              <a:rPr lang="sv-SE" dirty="0" smtClean="0"/>
              <a:t>One drawback is the ripple effects of database schema changes.</a:t>
            </a:r>
            <a:endParaRPr lang="sv-SE" dirty="0"/>
          </a:p>
        </p:txBody>
      </p:sp>
      <p:pic>
        <p:nvPicPr>
          <p:cNvPr id="2050" name="Picture 2" descr="http://www.enterpriseintegrationpatterns.com/img/SharedDatabaseIntegr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956" y="2967330"/>
            <a:ext cx="2724150" cy="1476375"/>
          </a:xfrm>
          <a:prstGeom prst="rect">
            <a:avLst/>
          </a:prstGeom>
          <a:solidFill>
            <a:schemeClr val="tx1"/>
          </a:solidFill>
          <a:extLst/>
        </p:spPr>
      </p:pic>
    </p:spTree>
    <p:extLst>
      <p:ext uri="{BB962C8B-B14F-4D97-AF65-F5344CB8AC3E}">
        <p14:creationId xmlns:p14="http://schemas.microsoft.com/office/powerpoint/2010/main" val="17597097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Remote Procedure Invocation</a:t>
            </a:r>
            <a:endParaRPr lang="sv-SE" dirty="0"/>
          </a:p>
        </p:txBody>
      </p:sp>
      <p:sp>
        <p:nvSpPr>
          <p:cNvPr id="5" name="Content Placeholder 4"/>
          <p:cNvSpPr>
            <a:spLocks noGrp="1"/>
          </p:cNvSpPr>
          <p:nvPr>
            <p:ph idx="1"/>
          </p:nvPr>
        </p:nvSpPr>
        <p:spPr>
          <a:xfrm>
            <a:off x="838200" y="1825625"/>
            <a:ext cx="5021062" cy="4351338"/>
          </a:xfrm>
        </p:spPr>
        <p:txBody>
          <a:bodyPr>
            <a:normAutofit lnSpcReduction="10000"/>
          </a:bodyPr>
          <a:lstStyle/>
          <a:p>
            <a:r>
              <a:rPr lang="sv-SE" dirty="0" smtClean="0"/>
              <a:t>Applications expose interfaces to perform internal actions</a:t>
            </a:r>
          </a:p>
          <a:p>
            <a:r>
              <a:rPr lang="sv-SE" dirty="0" smtClean="0"/>
              <a:t>Data structure and contents are encapsulated by the application itself</a:t>
            </a:r>
          </a:p>
          <a:p>
            <a:r>
              <a:rPr lang="sv-SE" dirty="0" smtClean="0"/>
              <a:t>Applications can communicate using a common protocol</a:t>
            </a:r>
          </a:p>
          <a:p>
            <a:r>
              <a:rPr lang="sv-SE" dirty="0" smtClean="0"/>
              <a:t>CORBA, COM, .NET Remoting, Java RPC</a:t>
            </a:r>
          </a:p>
          <a:p>
            <a:r>
              <a:rPr lang="sv-SE" dirty="0" smtClean="0"/>
              <a:t>SOAP / XML / json over HTTP</a:t>
            </a:r>
          </a:p>
        </p:txBody>
      </p:sp>
      <p:pic>
        <p:nvPicPr>
          <p:cNvPr id="3074" name="Picture 2" descr="http://www.enterpriseintegrationpatterns.com/img/EncapsulatedSynchronousIntegra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524" y="3122551"/>
            <a:ext cx="2962275" cy="1209676"/>
          </a:xfrm>
          <a:prstGeom prst="rect">
            <a:avLst/>
          </a:prstGeom>
          <a:solidFill>
            <a:schemeClr val="tx1"/>
          </a:solidFill>
          <a:extLst/>
        </p:spPr>
      </p:pic>
    </p:spTree>
    <p:extLst>
      <p:ext uri="{BB962C8B-B14F-4D97-AF65-F5344CB8AC3E}">
        <p14:creationId xmlns:p14="http://schemas.microsoft.com/office/powerpoint/2010/main" val="2965547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Messaging</a:t>
            </a:r>
            <a:endParaRPr lang="sv-SE" dirty="0"/>
          </a:p>
        </p:txBody>
      </p:sp>
      <p:sp>
        <p:nvSpPr>
          <p:cNvPr id="5" name="Content Placeholder 4"/>
          <p:cNvSpPr>
            <a:spLocks noGrp="1"/>
          </p:cNvSpPr>
          <p:nvPr>
            <p:ph idx="1"/>
          </p:nvPr>
        </p:nvSpPr>
        <p:spPr>
          <a:xfrm>
            <a:off x="838200" y="1825625"/>
            <a:ext cx="5109839" cy="4351338"/>
          </a:xfrm>
        </p:spPr>
        <p:txBody>
          <a:bodyPr/>
          <a:lstStyle/>
          <a:p>
            <a:r>
              <a:rPr lang="sv-SE" dirty="0" smtClean="0"/>
              <a:t>Asyncronous messaging removes the dependency that the target system is up and running when sending messages to it.</a:t>
            </a:r>
          </a:p>
          <a:p>
            <a:r>
              <a:rPr lang="sv-SE" dirty="0" smtClean="0"/>
              <a:t>Guaranteed order of processing</a:t>
            </a:r>
          </a:p>
          <a:p>
            <a:r>
              <a:rPr lang="sv-SE" dirty="0" smtClean="0"/>
              <a:t>Event messages</a:t>
            </a:r>
          </a:p>
          <a:p>
            <a:r>
              <a:rPr lang="sv-SE" dirty="0" smtClean="0"/>
              <a:t>Topic, Publish Subscribe</a:t>
            </a:r>
            <a:endParaRPr lang="sv-SE" dirty="0"/>
          </a:p>
        </p:txBody>
      </p:sp>
      <p:pic>
        <p:nvPicPr>
          <p:cNvPr id="4098" name="Picture 2" descr="http://www.enterpriseintegrationpatterns.com/img/Messaging.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747" y="3105504"/>
            <a:ext cx="3286125" cy="1095376"/>
          </a:xfrm>
          <a:prstGeom prst="rect">
            <a:avLst/>
          </a:prstGeom>
          <a:solidFill>
            <a:schemeClr val="tx1"/>
          </a:solidFill>
          <a:extLst/>
        </p:spPr>
      </p:pic>
    </p:spTree>
    <p:extLst>
      <p:ext uri="{BB962C8B-B14F-4D97-AF65-F5344CB8AC3E}">
        <p14:creationId xmlns:p14="http://schemas.microsoft.com/office/powerpoint/2010/main" val="39169910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PUBLISH / SUBSCRIBE</a:t>
            </a:r>
            <a:endParaRPr lang="sv-SE" dirty="0"/>
          </a:p>
        </p:txBody>
      </p:sp>
      <p:sp>
        <p:nvSpPr>
          <p:cNvPr id="3" name="Content Placeholder 2"/>
          <p:cNvSpPr>
            <a:spLocks noGrp="1"/>
          </p:cNvSpPr>
          <p:nvPr>
            <p:ph idx="1"/>
          </p:nvPr>
        </p:nvSpPr>
        <p:spPr>
          <a:xfrm>
            <a:off x="838200" y="1825625"/>
            <a:ext cx="5381625" cy="4351338"/>
          </a:xfrm>
        </p:spPr>
        <p:txBody>
          <a:bodyPr/>
          <a:lstStyle/>
          <a:p>
            <a:r>
              <a:rPr lang="sv-SE" dirty="0" smtClean="0"/>
              <a:t>One input</a:t>
            </a:r>
          </a:p>
          <a:p>
            <a:r>
              <a:rPr lang="sv-SE" dirty="0" smtClean="0"/>
              <a:t>n number of subscribers</a:t>
            </a:r>
          </a:p>
          <a:p>
            <a:r>
              <a:rPr lang="sv-SE" dirty="0" smtClean="0"/>
              <a:t>Each subscriber can consume each message exactly once.</a:t>
            </a:r>
          </a:p>
          <a:p>
            <a:endParaRPr lang="sv-SE" dirty="0" smtClean="0"/>
          </a:p>
          <a:p>
            <a:endParaRPr lang="sv-SE"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pic>
        <p:nvPicPr>
          <p:cNvPr id="1028" name="Picture 4" descr="http://www.enterpriseintegrationpatterns.com/img/PublishSubscrib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5925" y="1690688"/>
            <a:ext cx="4800600" cy="3143250"/>
          </a:xfrm>
          <a:prstGeom prst="rect">
            <a:avLst/>
          </a:prstGeom>
          <a:solidFill>
            <a:schemeClr val="tx1"/>
          </a:solidFill>
        </p:spPr>
      </p:pic>
    </p:spTree>
    <p:extLst>
      <p:ext uri="{BB962C8B-B14F-4D97-AF65-F5344CB8AC3E}">
        <p14:creationId xmlns:p14="http://schemas.microsoft.com/office/powerpoint/2010/main" val="10495545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GUARANTEED DELIVERY</a:t>
            </a:r>
            <a:endParaRPr lang="sv-SE" dirty="0"/>
          </a:p>
        </p:txBody>
      </p:sp>
      <p:sp>
        <p:nvSpPr>
          <p:cNvPr id="3" name="Content Placeholder 2"/>
          <p:cNvSpPr>
            <a:spLocks noGrp="1"/>
          </p:cNvSpPr>
          <p:nvPr>
            <p:ph idx="1"/>
          </p:nvPr>
        </p:nvSpPr>
        <p:spPr>
          <a:xfrm>
            <a:off x="838200" y="1825625"/>
            <a:ext cx="5486400" cy="4351338"/>
          </a:xfrm>
        </p:spPr>
        <p:txBody>
          <a:bodyPr/>
          <a:lstStyle/>
          <a:p>
            <a:r>
              <a:rPr lang="sv-SE" dirty="0" smtClean="0"/>
              <a:t>Reliability</a:t>
            </a:r>
          </a:p>
          <a:p>
            <a:r>
              <a:rPr lang="sv-SE" dirty="0" smtClean="0"/>
              <a:t>One ”step” at a time</a:t>
            </a:r>
          </a:p>
          <a:p>
            <a:r>
              <a:rPr lang="sv-SE" dirty="0" smtClean="0"/>
              <a:t>i.e. For payment transactions.</a:t>
            </a:r>
            <a:endParaRPr lang="sv-SE"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pic>
        <p:nvPicPr>
          <p:cNvPr id="2050" name="Picture 2" descr="http://www.enterpriseintegrationpatterns.com/img/GuaranteedMessaging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5475" y="2849562"/>
            <a:ext cx="3867150" cy="1685926"/>
          </a:xfrm>
          <a:prstGeom prst="rect">
            <a:avLst/>
          </a:prstGeom>
          <a:solidFill>
            <a:schemeClr val="tx1"/>
          </a:solidFill>
        </p:spPr>
      </p:pic>
    </p:spTree>
    <p:extLst>
      <p:ext uri="{BB962C8B-B14F-4D97-AF65-F5344CB8AC3E}">
        <p14:creationId xmlns:p14="http://schemas.microsoft.com/office/powerpoint/2010/main" val="2074062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EVENT MESSAGE</a:t>
            </a:r>
            <a:endParaRPr lang="sv-SE" dirty="0"/>
          </a:p>
        </p:txBody>
      </p:sp>
      <p:sp>
        <p:nvSpPr>
          <p:cNvPr id="5" name="Content Placeholder 4"/>
          <p:cNvSpPr>
            <a:spLocks noGrp="1"/>
          </p:cNvSpPr>
          <p:nvPr>
            <p:ph idx="1"/>
          </p:nvPr>
        </p:nvSpPr>
        <p:spPr>
          <a:xfrm>
            <a:off x="838200" y="1825625"/>
            <a:ext cx="5086350" cy="4351338"/>
          </a:xfrm>
        </p:spPr>
        <p:txBody>
          <a:bodyPr/>
          <a:lstStyle/>
          <a:p>
            <a:r>
              <a:rPr lang="sv-SE" dirty="0" smtClean="0"/>
              <a:t>Effective way of implementing event driven scenarios</a:t>
            </a:r>
          </a:p>
          <a:p>
            <a:r>
              <a:rPr lang="sv-SE" dirty="0" smtClean="0"/>
              <a:t>Can be implemented using a Topic</a:t>
            </a:r>
          </a:p>
          <a:p>
            <a:r>
              <a:rPr lang="sv-SE" dirty="0" smtClean="0"/>
              <a:t>Can be used for: BAM, Monitoring and analysis.</a:t>
            </a:r>
            <a:endParaRPr lang="sv-SE" dirty="0"/>
          </a:p>
        </p:txBody>
      </p:sp>
      <p:pic>
        <p:nvPicPr>
          <p:cNvPr id="3074" name="Picture 2" descr="http://www.enterpriseintegrationpatterns.com/img/EventMessageSolu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4525" y="2536825"/>
            <a:ext cx="3267075" cy="2686051"/>
          </a:xfrm>
          <a:prstGeom prst="rect">
            <a:avLst/>
          </a:prstGeom>
          <a:solidFill>
            <a:schemeClr val="tx1"/>
          </a:solidFill>
        </p:spPr>
      </p:pic>
    </p:spTree>
    <p:extLst>
      <p:ext uri="{BB962C8B-B14F-4D97-AF65-F5344CB8AC3E}">
        <p14:creationId xmlns:p14="http://schemas.microsoft.com/office/powerpoint/2010/main" val="42226987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CONTENT BASED ROUTER</a:t>
            </a:r>
            <a:endParaRPr lang="sv-SE" dirty="0"/>
          </a:p>
        </p:txBody>
      </p:sp>
      <p:sp>
        <p:nvSpPr>
          <p:cNvPr id="5" name="Content Placeholder 4"/>
          <p:cNvSpPr>
            <a:spLocks noGrp="1"/>
          </p:cNvSpPr>
          <p:nvPr>
            <p:ph idx="1"/>
          </p:nvPr>
        </p:nvSpPr>
        <p:spPr>
          <a:xfrm>
            <a:off x="838200" y="1825625"/>
            <a:ext cx="5248275" cy="4351338"/>
          </a:xfrm>
        </p:spPr>
        <p:txBody>
          <a:bodyPr/>
          <a:lstStyle/>
          <a:p>
            <a:r>
              <a:rPr lang="sv-SE" dirty="0" smtClean="0"/>
              <a:t>Route messages based on message payload</a:t>
            </a:r>
          </a:p>
          <a:p>
            <a:r>
              <a:rPr lang="sv-SE" dirty="0" smtClean="0"/>
              <a:t>Classic example: ordering system</a:t>
            </a:r>
          </a:p>
          <a:p>
            <a:endParaRPr lang="sv-SE" dirty="0" smtClean="0"/>
          </a:p>
          <a:p>
            <a:endParaRPr lang="sv-SE" dirty="0"/>
          </a:p>
        </p:txBody>
      </p:sp>
      <p:pic>
        <p:nvPicPr>
          <p:cNvPr id="4098" name="Picture 2" descr="http://www.enterpriseintegrationpatterns.com/img/ContentBasedRout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3314700"/>
            <a:ext cx="4667250" cy="1123950"/>
          </a:xfrm>
          <a:prstGeom prst="rect">
            <a:avLst/>
          </a:prstGeom>
          <a:solidFill>
            <a:schemeClr val="tx1"/>
          </a:solidFill>
        </p:spPr>
      </p:pic>
    </p:spTree>
    <p:extLst>
      <p:ext uri="{BB962C8B-B14F-4D97-AF65-F5344CB8AC3E}">
        <p14:creationId xmlns:p14="http://schemas.microsoft.com/office/powerpoint/2010/main" val="2745344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ENVELOPE WRAPPER</a:t>
            </a:r>
            <a:endParaRPr lang="sv-SE" dirty="0"/>
          </a:p>
        </p:txBody>
      </p:sp>
      <p:sp>
        <p:nvSpPr>
          <p:cNvPr id="5" name="Content Placeholder 4"/>
          <p:cNvSpPr>
            <a:spLocks noGrp="1"/>
          </p:cNvSpPr>
          <p:nvPr>
            <p:ph idx="1"/>
          </p:nvPr>
        </p:nvSpPr>
        <p:spPr>
          <a:xfrm>
            <a:off x="838200" y="1825625"/>
            <a:ext cx="4962525" cy="4351338"/>
          </a:xfrm>
        </p:spPr>
        <p:txBody>
          <a:bodyPr/>
          <a:lstStyle/>
          <a:p>
            <a:r>
              <a:rPr lang="sv-SE" dirty="0" smtClean="0"/>
              <a:t>When the messaging system shall not/cannot process message payload</a:t>
            </a:r>
          </a:p>
          <a:p>
            <a:r>
              <a:rPr lang="sv-SE" dirty="0" smtClean="0"/>
              <a:t>Caters for ”dynamic” message content</a:t>
            </a:r>
            <a:endParaRPr lang="sv-SE" dirty="0"/>
          </a:p>
        </p:txBody>
      </p:sp>
      <p:pic>
        <p:nvPicPr>
          <p:cNvPr id="5122" name="Picture 2" descr="http://www.enterpriseintegrationpatterns.com/img/Wrapp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65850" y="2787650"/>
            <a:ext cx="5524500" cy="1638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12766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CONTENT ENRICHER</a:t>
            </a:r>
            <a:endParaRPr lang="sv-SE" dirty="0"/>
          </a:p>
        </p:txBody>
      </p:sp>
      <p:sp>
        <p:nvSpPr>
          <p:cNvPr id="5" name="Content Placeholder 4"/>
          <p:cNvSpPr>
            <a:spLocks noGrp="1"/>
          </p:cNvSpPr>
          <p:nvPr>
            <p:ph idx="1"/>
          </p:nvPr>
        </p:nvSpPr>
        <p:spPr>
          <a:xfrm>
            <a:off x="838200" y="1825625"/>
            <a:ext cx="5238750" cy="4351338"/>
          </a:xfrm>
        </p:spPr>
        <p:txBody>
          <a:bodyPr/>
          <a:lstStyle/>
          <a:p>
            <a:r>
              <a:rPr lang="sv-SE" dirty="0" smtClean="0"/>
              <a:t>Starts with partial data</a:t>
            </a:r>
          </a:p>
          <a:p>
            <a:pPr lvl="1"/>
            <a:r>
              <a:rPr lang="sv-SE" dirty="0" smtClean="0"/>
              <a:t>Sender has incomplete data</a:t>
            </a:r>
          </a:p>
          <a:p>
            <a:pPr lvl="1"/>
            <a:r>
              <a:rPr lang="sv-SE" dirty="0" smtClean="0"/>
              <a:t>The enricher completes the data using other services(</a:t>
            </a:r>
            <a:r>
              <a:rPr lang="sv-SE" dirty="0" err="1" smtClean="0"/>
              <a:t>applications</a:t>
            </a:r>
            <a:r>
              <a:rPr lang="sv-SE" dirty="0" smtClean="0"/>
              <a:t> </a:t>
            </a:r>
            <a:r>
              <a:rPr lang="sv-SE" dirty="0" smtClean="0"/>
              <a:t>and</a:t>
            </a:r>
            <a:r>
              <a:rPr lang="sv-SE" dirty="0" smtClean="0"/>
              <a:t> </a:t>
            </a:r>
            <a:r>
              <a:rPr lang="sv-SE" dirty="0" smtClean="0"/>
              <a:t>databases (human tasks))</a:t>
            </a:r>
          </a:p>
          <a:p>
            <a:r>
              <a:rPr lang="sv-SE" dirty="0" smtClean="0"/>
              <a:t>One example is </a:t>
            </a:r>
            <a:r>
              <a:rPr lang="sv-SE" dirty="0" smtClean="0"/>
              <a:t>a ”</a:t>
            </a:r>
            <a:r>
              <a:rPr lang="sv-SE" dirty="0" err="1" smtClean="0"/>
              <a:t>credit</a:t>
            </a:r>
            <a:r>
              <a:rPr lang="sv-SE" dirty="0" smtClean="0"/>
              <a:t> </a:t>
            </a:r>
            <a:r>
              <a:rPr lang="sv-SE" dirty="0" err="1" smtClean="0"/>
              <a:t>application</a:t>
            </a:r>
            <a:r>
              <a:rPr lang="sv-SE" dirty="0" smtClean="0"/>
              <a:t>”</a:t>
            </a:r>
          </a:p>
          <a:p>
            <a:pPr lvl="1"/>
            <a:r>
              <a:rPr lang="sv-SE" dirty="0" smtClean="0"/>
              <a:t>Initial personal ID is </a:t>
            </a:r>
            <a:r>
              <a:rPr lang="sv-SE" dirty="0" err="1" smtClean="0"/>
              <a:t>enriched</a:t>
            </a:r>
            <a:r>
              <a:rPr lang="sv-SE" dirty="0" smtClean="0"/>
              <a:t> </a:t>
            </a:r>
            <a:r>
              <a:rPr lang="sv-SE" dirty="0" err="1" smtClean="0"/>
              <a:t>using</a:t>
            </a:r>
            <a:r>
              <a:rPr lang="sv-SE" dirty="0" smtClean="0"/>
              <a:t> i.e. UC to </a:t>
            </a:r>
            <a:r>
              <a:rPr lang="sv-SE" dirty="0" err="1" smtClean="0"/>
              <a:t>enrich</a:t>
            </a:r>
            <a:r>
              <a:rPr lang="sv-SE" dirty="0" smtClean="0"/>
              <a:t> personal data.</a:t>
            </a:r>
            <a:endParaRPr lang="sv-SE" dirty="0" smtClean="0"/>
          </a:p>
        </p:txBody>
      </p:sp>
      <p:pic>
        <p:nvPicPr>
          <p:cNvPr id="6146" name="Picture 2" descr="http://www.enterpriseintegrationpatterns.com/img/DataEnricher.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75500" y="2652712"/>
            <a:ext cx="3752850" cy="1943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1788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EIP</a:t>
            </a:r>
            <a:endParaRPr lang="en-US" dirty="0"/>
          </a:p>
        </p:txBody>
      </p:sp>
      <p:sp>
        <p:nvSpPr>
          <p:cNvPr id="3" name="Subtitle 2"/>
          <p:cNvSpPr>
            <a:spLocks noGrp="1"/>
          </p:cNvSpPr>
          <p:nvPr>
            <p:ph type="subTitle" idx="1"/>
          </p:nvPr>
        </p:nvSpPr>
        <p:spPr/>
        <p:txBody>
          <a:bodyPr/>
          <a:lstStyle/>
          <a:p>
            <a:r>
              <a:rPr lang="en-US" dirty="0" smtClean="0"/>
              <a:t>A Brief Introduction</a:t>
            </a:r>
            <a:endParaRPr lang="en-US"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4676421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SUGGESTED READING</a:t>
            </a:r>
            <a:endParaRPr lang="sv-SE" dirty="0"/>
          </a:p>
        </p:txBody>
      </p:sp>
      <p:sp>
        <p:nvSpPr>
          <p:cNvPr id="3" name="Content Placeholder 2"/>
          <p:cNvSpPr>
            <a:spLocks noGrp="1"/>
          </p:cNvSpPr>
          <p:nvPr>
            <p:ph idx="1"/>
          </p:nvPr>
        </p:nvSpPr>
        <p:spPr/>
        <p:txBody>
          <a:bodyPr/>
          <a:lstStyle/>
          <a:p>
            <a:r>
              <a:rPr lang="sv-SE" dirty="0" smtClean="0"/>
              <a:t>Gregor Hohpe’s site on EIP (and book)</a:t>
            </a:r>
          </a:p>
          <a:p>
            <a:r>
              <a:rPr lang="sv-SE" dirty="0">
                <a:hlinkClick r:id="rId2"/>
              </a:rPr>
              <a:t>http://www.enterpriseintegrationpatterns.com</a:t>
            </a:r>
            <a:r>
              <a:rPr lang="sv-SE" dirty="0" smtClean="0">
                <a:hlinkClick r:id="rId2"/>
              </a:rPr>
              <a:t>/</a:t>
            </a:r>
            <a:r>
              <a:rPr lang="sv-SE" dirty="0" smtClean="0"/>
              <a:t> </a:t>
            </a:r>
            <a:endParaRPr lang="sv-SE"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33552135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THE END</a:t>
            </a:r>
            <a:endParaRPr lang="en-US" dirty="0"/>
          </a:p>
        </p:txBody>
      </p:sp>
      <p:sp>
        <p:nvSpPr>
          <p:cNvPr id="7" name="Subtitle 6"/>
          <p:cNvSpPr>
            <a:spLocks noGrp="1"/>
          </p:cNvSpPr>
          <p:nvPr>
            <p:ph type="subTitle" idx="1"/>
          </p:nvPr>
        </p:nvSpPr>
        <p:spPr/>
        <p:txBody>
          <a:bodyPr/>
          <a:lstStyle/>
          <a:p>
            <a:r>
              <a:rPr lang="sv-SE" dirty="0" smtClean="0"/>
              <a:t>EIP </a:t>
            </a:r>
            <a:r>
              <a:rPr lang="mr-IN" dirty="0" smtClean="0"/>
              <a:t>–</a:t>
            </a:r>
            <a:r>
              <a:rPr lang="sv-SE" dirty="0" smtClean="0"/>
              <a:t> A BRIEF INTRODUCTION</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762739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ICC</a:t>
            </a:r>
            <a:endParaRPr lang="en-US" dirty="0"/>
          </a:p>
        </p:txBody>
      </p:sp>
      <p:sp>
        <p:nvSpPr>
          <p:cNvPr id="7" name="Subtitle 6"/>
          <p:cNvSpPr>
            <a:spLocks noGrp="1"/>
          </p:cNvSpPr>
          <p:nvPr>
            <p:ph type="subTitle" idx="1"/>
          </p:nvPr>
        </p:nvSpPr>
        <p:spPr/>
        <p:txBody>
          <a:bodyPr/>
          <a:lstStyle/>
          <a:p>
            <a:r>
              <a:rPr lang="en-US" dirty="0" smtClean="0"/>
              <a:t>Integration Competency Center</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9079046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smtClean="0"/>
              <a:t>LIFE CYCLE MANAGEMENT</a:t>
            </a:r>
            <a:endParaRPr lang="en-US" dirty="0"/>
          </a:p>
        </p:txBody>
      </p:sp>
      <p:sp>
        <p:nvSpPr>
          <p:cNvPr id="5" name="Content Placeholder 4"/>
          <p:cNvSpPr>
            <a:spLocks noGrp="1"/>
          </p:cNvSpPr>
          <p:nvPr>
            <p:ph idx="1"/>
          </p:nvPr>
        </p:nvSpPr>
        <p:spPr/>
        <p:txBody>
          <a:bodyPr>
            <a:normAutofit lnSpcReduction="10000"/>
          </a:bodyPr>
          <a:lstStyle/>
          <a:p>
            <a:r>
              <a:rPr lang="en-US" dirty="0" err="1" smtClean="0"/>
              <a:t>SDLCm</a:t>
            </a:r>
            <a:endParaRPr lang="en-US" dirty="0" smtClean="0"/>
          </a:p>
          <a:p>
            <a:pPr lvl="1"/>
            <a:r>
              <a:rPr lang="en-US" dirty="0" smtClean="0"/>
              <a:t>REQUIREMENTS</a:t>
            </a:r>
          </a:p>
          <a:p>
            <a:pPr lvl="1"/>
            <a:r>
              <a:rPr lang="en-US" dirty="0" smtClean="0"/>
              <a:t>DEVELOPMENT</a:t>
            </a:r>
          </a:p>
          <a:p>
            <a:pPr lvl="1"/>
            <a:r>
              <a:rPr lang="en-US" dirty="0" smtClean="0"/>
              <a:t>VERIFY</a:t>
            </a:r>
          </a:p>
          <a:p>
            <a:pPr lvl="1"/>
            <a:r>
              <a:rPr lang="en-US" dirty="0" smtClean="0"/>
              <a:t>RELEASE</a:t>
            </a:r>
          </a:p>
          <a:p>
            <a:pPr lvl="1"/>
            <a:r>
              <a:rPr lang="en-US" dirty="0" smtClean="0"/>
              <a:t>DEPLOY</a:t>
            </a:r>
          </a:p>
          <a:p>
            <a:r>
              <a:rPr lang="en-US" dirty="0" smtClean="0"/>
              <a:t>Integration/API </a:t>
            </a:r>
            <a:r>
              <a:rPr lang="en-US" dirty="0" err="1" smtClean="0"/>
              <a:t>LCm</a:t>
            </a:r>
            <a:endParaRPr lang="en-US" dirty="0" smtClean="0"/>
          </a:p>
          <a:p>
            <a:pPr lvl="1"/>
            <a:r>
              <a:rPr lang="en-US" dirty="0" smtClean="0"/>
              <a:t>PROCESSES</a:t>
            </a:r>
          </a:p>
          <a:p>
            <a:pPr lvl="2"/>
            <a:r>
              <a:rPr lang="en-US" dirty="0" smtClean="0"/>
              <a:t>ARCHITECTURE</a:t>
            </a:r>
          </a:p>
          <a:p>
            <a:pPr lvl="2"/>
            <a:r>
              <a:rPr lang="en-US" dirty="0" smtClean="0"/>
              <a:t>INTEGRATION LIFE CYCLE</a:t>
            </a:r>
          </a:p>
          <a:p>
            <a:pPr lvl="2"/>
            <a:r>
              <a:rPr lang="en-US" dirty="0" smtClean="0"/>
              <a:t>GOVERNANCE</a:t>
            </a:r>
          </a:p>
          <a:p>
            <a:endParaRPr lang="en-US" dirty="0"/>
          </a:p>
        </p:txBody>
      </p:sp>
    </p:spTree>
    <p:extLst>
      <p:ext uri="{BB962C8B-B14F-4D97-AF65-F5344CB8AC3E}">
        <p14:creationId xmlns:p14="http://schemas.microsoft.com/office/powerpoint/2010/main" val="2044113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err="1" smtClean="0"/>
              <a:t>SDLCm</a:t>
            </a:r>
            <a:endParaRPr lang="en-US" dirty="0"/>
          </a:p>
        </p:txBody>
      </p:sp>
      <p:sp>
        <p:nvSpPr>
          <p:cNvPr id="5" name="Content Placeholder 4"/>
          <p:cNvSpPr>
            <a:spLocks noGrp="1"/>
          </p:cNvSpPr>
          <p:nvPr>
            <p:ph idx="1"/>
          </p:nvPr>
        </p:nvSpPr>
        <p:spPr>
          <a:xfrm>
            <a:off x="838200" y="1825625"/>
            <a:ext cx="6855823" cy="4351338"/>
          </a:xfrm>
        </p:spPr>
        <p:txBody>
          <a:bodyPr>
            <a:normAutofit/>
          </a:bodyPr>
          <a:lstStyle/>
          <a:p>
            <a:r>
              <a:rPr lang="en-US" dirty="0" smtClean="0"/>
              <a:t>REQUIREMENTS &amp; BACKLOG(GROOMING?)</a:t>
            </a:r>
          </a:p>
          <a:p>
            <a:r>
              <a:rPr lang="en-US" dirty="0" smtClean="0"/>
              <a:t>CI</a:t>
            </a:r>
          </a:p>
          <a:p>
            <a:pPr lvl="1"/>
            <a:r>
              <a:rPr lang="en-US" dirty="0" smtClean="0"/>
              <a:t>Building/Testing/Releasing</a:t>
            </a:r>
          </a:p>
          <a:p>
            <a:pPr lvl="1"/>
            <a:r>
              <a:rPr lang="en-US" dirty="0" smtClean="0"/>
              <a:t>[INCLUDES INFRASTRUCTURE]</a:t>
            </a:r>
          </a:p>
          <a:p>
            <a:r>
              <a:rPr lang="en-US" dirty="0" smtClean="0"/>
              <a:t>CD</a:t>
            </a:r>
          </a:p>
          <a:p>
            <a:pPr lvl="1"/>
            <a:r>
              <a:rPr lang="en-US" dirty="0" smtClean="0"/>
              <a:t>Deploying and Distribution</a:t>
            </a:r>
          </a:p>
        </p:txBody>
      </p:sp>
      <p:pic>
        <p:nvPicPr>
          <p:cNvPr id="6" name="Picture 5"/>
          <p:cNvPicPr>
            <a:picLocks noChangeAspect="1"/>
          </p:cNvPicPr>
          <p:nvPr/>
        </p:nvPicPr>
        <p:blipFill>
          <a:blip r:embed="rId2"/>
          <a:stretch>
            <a:fillRect/>
          </a:stretch>
        </p:blipFill>
        <p:spPr>
          <a:xfrm>
            <a:off x="6814711" y="2526414"/>
            <a:ext cx="4539089" cy="3310913"/>
          </a:xfrm>
          <a:prstGeom prst="rect">
            <a:avLst/>
          </a:prstGeom>
        </p:spPr>
      </p:pic>
    </p:spTree>
    <p:extLst>
      <p:ext uri="{BB962C8B-B14F-4D97-AF65-F5344CB8AC3E}">
        <p14:creationId xmlns:p14="http://schemas.microsoft.com/office/powerpoint/2010/main" val="149350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pic>
        <p:nvPicPr>
          <p:cNvPr id="6" name="Picture 5"/>
          <p:cNvPicPr>
            <a:picLocks noChangeAspect="1"/>
          </p:cNvPicPr>
          <p:nvPr/>
        </p:nvPicPr>
        <p:blipFill>
          <a:blip r:embed="rId2"/>
          <a:stretch>
            <a:fillRect/>
          </a:stretch>
        </p:blipFill>
        <p:spPr>
          <a:xfrm>
            <a:off x="2084427" y="991153"/>
            <a:ext cx="8023146" cy="4507822"/>
          </a:xfrm>
          <a:prstGeom prst="rect">
            <a:avLst/>
          </a:prstGeom>
        </p:spPr>
      </p:pic>
    </p:spTree>
    <p:extLst>
      <p:ext uri="{BB962C8B-B14F-4D97-AF65-F5344CB8AC3E}">
        <p14:creationId xmlns:p14="http://schemas.microsoft.com/office/powerpoint/2010/main" val="2681826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sv-SE" smtClean="0"/>
              <a:t>http://www.r2m.se</a:t>
            </a:r>
            <a:endParaRPr lang="sv-SE"/>
          </a:p>
        </p:txBody>
      </p:sp>
      <p:sp>
        <p:nvSpPr>
          <p:cNvPr id="2" name="Date Placeholder 1"/>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smtClean="0"/>
              <a:t>INTEGRATION / API </a:t>
            </a:r>
            <a:r>
              <a:rPr lang="en-US" dirty="0" err="1" smtClean="0"/>
              <a:t>LCm</a:t>
            </a:r>
            <a:endParaRPr lang="en-US" dirty="0"/>
          </a:p>
        </p:txBody>
      </p:sp>
      <p:sp>
        <p:nvSpPr>
          <p:cNvPr id="5" name="Content Placeholder 4"/>
          <p:cNvSpPr>
            <a:spLocks noGrp="1"/>
          </p:cNvSpPr>
          <p:nvPr>
            <p:ph idx="1"/>
          </p:nvPr>
        </p:nvSpPr>
        <p:spPr/>
        <p:txBody>
          <a:bodyPr/>
          <a:lstStyle/>
          <a:p>
            <a:r>
              <a:rPr lang="en-US" dirty="0" smtClean="0"/>
              <a:t>ARCHITECTURE</a:t>
            </a:r>
          </a:p>
          <a:p>
            <a:pPr lvl="1"/>
            <a:r>
              <a:rPr lang="en-US" dirty="0" smtClean="0"/>
              <a:t>Centralized control over the architecture</a:t>
            </a:r>
          </a:p>
          <a:p>
            <a:pPr lvl="1"/>
            <a:r>
              <a:rPr lang="en-US" dirty="0" smtClean="0"/>
              <a:t>Structural Capital</a:t>
            </a:r>
            <a:endParaRPr lang="en-US" dirty="0"/>
          </a:p>
          <a:p>
            <a:r>
              <a:rPr lang="en-US" dirty="0"/>
              <a:t>INTEGRATION LIFE </a:t>
            </a:r>
            <a:r>
              <a:rPr lang="en-US" dirty="0" smtClean="0"/>
              <a:t>CYCLE</a:t>
            </a:r>
          </a:p>
          <a:p>
            <a:pPr lvl="1"/>
            <a:r>
              <a:rPr lang="en-US" dirty="0" smtClean="0"/>
              <a:t>PUBLISH</a:t>
            </a:r>
          </a:p>
          <a:p>
            <a:pPr lvl="1"/>
            <a:r>
              <a:rPr lang="en-US" dirty="0" smtClean="0"/>
              <a:t>CHANGE</a:t>
            </a:r>
          </a:p>
          <a:p>
            <a:pPr lvl="1"/>
            <a:r>
              <a:rPr lang="en-US" dirty="0" smtClean="0"/>
              <a:t>RETIRE</a:t>
            </a:r>
            <a:endParaRPr lang="en-US" dirty="0"/>
          </a:p>
          <a:p>
            <a:r>
              <a:rPr lang="en-US" dirty="0" smtClean="0"/>
              <a:t>GOVERNANCE</a:t>
            </a:r>
          </a:p>
          <a:p>
            <a:pPr lvl="1"/>
            <a:r>
              <a:rPr lang="en-US" dirty="0" smtClean="0"/>
              <a:t>Keep track &amp; be in control</a:t>
            </a:r>
            <a:endParaRPr lang="en-US" dirty="0"/>
          </a:p>
          <a:p>
            <a:endParaRPr lang="en-US" dirty="0"/>
          </a:p>
        </p:txBody>
      </p:sp>
    </p:spTree>
    <p:extLst>
      <p:ext uri="{BB962C8B-B14F-4D97-AF65-F5344CB8AC3E}">
        <p14:creationId xmlns:p14="http://schemas.microsoft.com/office/powerpoint/2010/main" val="79565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THE END</a:t>
            </a:r>
            <a:endParaRPr lang="en-US" dirty="0"/>
          </a:p>
        </p:txBody>
      </p:sp>
      <p:sp>
        <p:nvSpPr>
          <p:cNvPr id="7" name="Subtitle 6"/>
          <p:cNvSpPr>
            <a:spLocks noGrp="1"/>
          </p:cNvSpPr>
          <p:nvPr>
            <p:ph type="subTitle" idx="1"/>
          </p:nvPr>
        </p:nvSpPr>
        <p:spPr/>
        <p:txBody>
          <a:bodyPr/>
          <a:lstStyle/>
          <a:p>
            <a:r>
              <a:rPr lang="en-US" dirty="0" smtClean="0"/>
              <a:t>ICC </a:t>
            </a:r>
            <a:r>
              <a:rPr lang="mr-IN" dirty="0" smtClean="0"/>
              <a:t>–</a:t>
            </a:r>
            <a:r>
              <a:rPr lang="en-US" dirty="0" smtClean="0"/>
              <a:t> Integration Competency Center</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18811382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err="1" smtClean="0"/>
              <a:t>ActiveMQ</a:t>
            </a:r>
            <a:endParaRPr lang="en-US" dirty="0"/>
          </a:p>
        </p:txBody>
      </p:sp>
      <p:sp>
        <p:nvSpPr>
          <p:cNvPr id="7" name="Subtitle 6"/>
          <p:cNvSpPr>
            <a:spLocks noGrp="1"/>
          </p:cNvSpPr>
          <p:nvPr>
            <p:ph type="subTitle" idx="1"/>
          </p:nvPr>
        </p:nvSpPr>
        <p:spPr/>
        <p:txBody>
          <a:bodyPr/>
          <a:lstStyle/>
          <a:p>
            <a:r>
              <a:rPr lang="en-US" dirty="0" smtClean="0"/>
              <a:t>INTRODUCTION</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374104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ACTIVE-MQ</a:t>
            </a:r>
            <a:endParaRPr lang="sv-SE" dirty="0"/>
          </a:p>
        </p:txBody>
      </p:sp>
      <p:sp>
        <p:nvSpPr>
          <p:cNvPr id="5" name="Content Placeholder 4"/>
          <p:cNvSpPr>
            <a:spLocks noGrp="1"/>
          </p:cNvSpPr>
          <p:nvPr>
            <p:ph idx="1"/>
          </p:nvPr>
        </p:nvSpPr>
        <p:spPr/>
        <p:txBody>
          <a:bodyPr/>
          <a:lstStyle/>
          <a:p>
            <a:r>
              <a:rPr lang="sv-SE" dirty="0" err="1" smtClean="0"/>
              <a:t>MessageBroker</a:t>
            </a:r>
            <a:endParaRPr lang="sv-SE" dirty="0" smtClean="0"/>
          </a:p>
          <a:p>
            <a:r>
              <a:rPr lang="sv-SE" dirty="0" err="1" smtClean="0"/>
              <a:t>Light</a:t>
            </a:r>
            <a:r>
              <a:rPr lang="sv-SE" dirty="0" smtClean="0"/>
              <a:t> </a:t>
            </a:r>
            <a:r>
              <a:rPr lang="sv-SE" dirty="0" err="1" smtClean="0"/>
              <a:t>weight</a:t>
            </a:r>
            <a:endParaRPr lang="sv-SE" dirty="0" smtClean="0"/>
          </a:p>
          <a:p>
            <a:r>
              <a:rPr lang="sv-SE" dirty="0" smtClean="0"/>
              <a:t>Using a </a:t>
            </a:r>
            <a:r>
              <a:rPr lang="sv-SE" dirty="0" err="1" smtClean="0"/>
              <a:t>file</a:t>
            </a:r>
            <a:r>
              <a:rPr lang="sv-SE" dirty="0" smtClean="0"/>
              <a:t> </a:t>
            </a:r>
            <a:r>
              <a:rPr lang="sv-SE" dirty="0" smtClean="0"/>
              <a:t>based storage: </a:t>
            </a:r>
            <a:r>
              <a:rPr lang="sv-SE" dirty="0" err="1" smtClean="0"/>
              <a:t>KahaDB</a:t>
            </a:r>
            <a:r>
              <a:rPr lang="sv-SE" dirty="0"/>
              <a:t> (</a:t>
            </a:r>
            <a:r>
              <a:rPr lang="sv-SE" dirty="0" smtClean="0"/>
              <a:t>default)</a:t>
            </a:r>
            <a:endParaRPr lang="sv-SE" dirty="0" smtClean="0"/>
          </a:p>
          <a:p>
            <a:pPr lvl="1"/>
            <a:r>
              <a:rPr lang="sv-SE" dirty="0" smtClean="0"/>
              <a:t>Optimized for fast persistence</a:t>
            </a:r>
          </a:p>
          <a:p>
            <a:pPr lvl="1"/>
            <a:r>
              <a:rPr lang="sv-SE" dirty="0"/>
              <a:t>C</a:t>
            </a:r>
            <a:r>
              <a:rPr lang="sv-SE" dirty="0" smtClean="0"/>
              <a:t>onfigure storage location</a:t>
            </a:r>
          </a:p>
          <a:p>
            <a:r>
              <a:rPr lang="sv-SE" dirty="0" err="1" smtClean="0"/>
              <a:t>Useful</a:t>
            </a:r>
            <a:r>
              <a:rPr lang="sv-SE" dirty="0" smtClean="0"/>
              <a:t> web GUI </a:t>
            </a:r>
            <a:r>
              <a:rPr lang="sv-SE" dirty="0" err="1" smtClean="0"/>
              <a:t>out</a:t>
            </a:r>
            <a:r>
              <a:rPr lang="sv-SE" dirty="0" smtClean="0"/>
              <a:t> </a:t>
            </a:r>
            <a:r>
              <a:rPr lang="sv-SE" dirty="0" err="1" smtClean="0"/>
              <a:t>of</a:t>
            </a:r>
            <a:r>
              <a:rPr lang="sv-SE" dirty="0" smtClean="0"/>
              <a:t> the box.</a:t>
            </a:r>
            <a:endParaRPr lang="sv-SE" dirty="0" smtClean="0"/>
          </a:p>
          <a:p>
            <a:r>
              <a:rPr lang="sv-SE" dirty="0" smtClean="0"/>
              <a:t>Queues are created as you go! </a:t>
            </a:r>
            <a:endParaRPr lang="sv-SE" dirty="0" smtClean="0"/>
          </a:p>
          <a:p>
            <a:pPr lvl="1"/>
            <a:r>
              <a:rPr lang="sv-SE" dirty="0" smtClean="0"/>
              <a:t>(i.e. in Camel: from(”</a:t>
            </a:r>
            <a:r>
              <a:rPr lang="sv-SE" dirty="0" err="1" smtClean="0"/>
              <a:t>activemq:queue</a:t>
            </a:r>
            <a:r>
              <a:rPr lang="sv-SE" dirty="0" err="1" smtClean="0"/>
              <a:t>:queueName</a:t>
            </a:r>
            <a:r>
              <a:rPr lang="sv-SE" dirty="0" smtClean="0"/>
              <a:t>”</a:t>
            </a:r>
            <a:r>
              <a:rPr lang="sv-SE" dirty="0" smtClean="0"/>
              <a:t>) </a:t>
            </a:r>
            <a:r>
              <a:rPr lang="sv-SE" dirty="0" err="1" smtClean="0"/>
              <a:t>will</a:t>
            </a:r>
            <a:r>
              <a:rPr lang="sv-SE" dirty="0" smtClean="0"/>
              <a:t> </a:t>
            </a:r>
            <a:r>
              <a:rPr lang="sv-SE" dirty="0" err="1" smtClean="0"/>
              <a:t>create</a:t>
            </a:r>
            <a:r>
              <a:rPr lang="sv-SE" dirty="0" smtClean="0"/>
              <a:t> ’</a:t>
            </a:r>
            <a:r>
              <a:rPr lang="sv-SE" dirty="0" err="1" smtClean="0"/>
              <a:t>queueName</a:t>
            </a:r>
            <a:r>
              <a:rPr lang="sv-SE" dirty="0" smtClean="0"/>
              <a:t>’ </a:t>
            </a:r>
            <a:r>
              <a:rPr lang="sv-SE" dirty="0" err="1" smtClean="0"/>
              <a:t>automatically</a:t>
            </a:r>
            <a:r>
              <a:rPr lang="sv-SE" dirty="0" smtClean="0"/>
              <a:t> in the </a:t>
            </a:r>
            <a:r>
              <a:rPr lang="sv-SE" dirty="0" err="1" smtClean="0"/>
              <a:t>broker</a:t>
            </a:r>
            <a:r>
              <a:rPr lang="sv-SE" dirty="0" smtClean="0"/>
              <a:t>)</a:t>
            </a:r>
            <a:endParaRPr lang="sv-SE" dirty="0"/>
          </a:p>
        </p:txBody>
      </p:sp>
    </p:spTree>
    <p:extLst>
      <p:ext uri="{BB962C8B-B14F-4D97-AF65-F5344CB8AC3E}">
        <p14:creationId xmlns:p14="http://schemas.microsoft.com/office/powerpoint/2010/main" val="497236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WHAT IS IT ALL ABOUT?</a:t>
            </a:r>
            <a:endParaRPr lang="sv-SE" dirty="0"/>
          </a:p>
        </p:txBody>
      </p:sp>
      <p:sp>
        <p:nvSpPr>
          <p:cNvPr id="3" name="Content Placeholder 2"/>
          <p:cNvSpPr>
            <a:spLocks noGrp="1"/>
          </p:cNvSpPr>
          <p:nvPr>
            <p:ph idx="1"/>
          </p:nvPr>
        </p:nvSpPr>
        <p:spPr/>
        <p:txBody>
          <a:bodyPr/>
          <a:lstStyle/>
          <a:p>
            <a:r>
              <a:rPr lang="sv-SE" dirty="0"/>
              <a:t>I</a:t>
            </a:r>
            <a:r>
              <a:rPr lang="sv-SE" dirty="0" smtClean="0"/>
              <a:t>ntegration</a:t>
            </a:r>
          </a:p>
          <a:p>
            <a:r>
              <a:rPr lang="sv-SE" dirty="0" smtClean="0"/>
              <a:t>EIP</a:t>
            </a:r>
          </a:p>
          <a:p>
            <a:r>
              <a:rPr lang="sv-SE" dirty="0" smtClean="0"/>
              <a:t>Platform</a:t>
            </a:r>
          </a:p>
          <a:p>
            <a:r>
              <a:rPr lang="en-GB" dirty="0" smtClean="0"/>
              <a:t>Tools</a:t>
            </a:r>
          </a:p>
          <a:p>
            <a:r>
              <a:rPr lang="en-GB" dirty="0" smtClean="0"/>
              <a:t>Frameworks</a:t>
            </a:r>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16822"/>
          <a:stretch/>
        </p:blipFill>
        <p:spPr>
          <a:xfrm>
            <a:off x="6273208" y="1646238"/>
            <a:ext cx="3820501" cy="3827610"/>
          </a:xfrm>
          <a:prstGeom prst="rect">
            <a:avLst/>
          </a:prstGeom>
        </p:spPr>
      </p:pic>
    </p:spTree>
    <p:extLst>
      <p:ext uri="{BB962C8B-B14F-4D97-AF65-F5344CB8AC3E}">
        <p14:creationId xmlns:p14="http://schemas.microsoft.com/office/powerpoint/2010/main" val="3553006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smtClean="0"/>
              <a:t>Messaging Protocols</a:t>
            </a:r>
            <a:endParaRPr lang="en-US" dirty="0"/>
          </a:p>
        </p:txBody>
      </p:sp>
      <p:sp>
        <p:nvSpPr>
          <p:cNvPr id="5" name="Content Placeholder 4"/>
          <p:cNvSpPr>
            <a:spLocks noGrp="1"/>
          </p:cNvSpPr>
          <p:nvPr>
            <p:ph idx="1"/>
          </p:nvPr>
        </p:nvSpPr>
        <p:spPr/>
        <p:txBody>
          <a:bodyPr>
            <a:normAutofit fontScale="77500" lnSpcReduction="20000"/>
          </a:bodyPr>
          <a:lstStyle/>
          <a:p>
            <a:r>
              <a:rPr lang="en-US" dirty="0" err="1" smtClean="0"/>
              <a:t>OpenWire</a:t>
            </a:r>
            <a:r>
              <a:rPr lang="en-US" dirty="0" smtClean="0"/>
              <a:t> (default)</a:t>
            </a:r>
          </a:p>
          <a:p>
            <a:pPr lvl="1"/>
            <a:r>
              <a:rPr lang="en-US" dirty="0" smtClean="0"/>
              <a:t>Cross platform protocol</a:t>
            </a:r>
          </a:p>
          <a:p>
            <a:pPr lvl="1"/>
            <a:r>
              <a:rPr lang="en-US" dirty="0" smtClean="0"/>
              <a:t>Native communication with </a:t>
            </a:r>
            <a:r>
              <a:rPr lang="en-US" dirty="0" err="1" smtClean="0"/>
              <a:t>ActiveMQ</a:t>
            </a:r>
            <a:r>
              <a:rPr lang="en-US" dirty="0" smtClean="0"/>
              <a:t> from many languages.</a:t>
            </a:r>
          </a:p>
          <a:p>
            <a:r>
              <a:rPr lang="en-US" dirty="0" smtClean="0"/>
              <a:t>STOMP</a:t>
            </a:r>
          </a:p>
          <a:p>
            <a:pPr lvl="1"/>
            <a:r>
              <a:rPr lang="en-US" dirty="0" smtClean="0"/>
              <a:t>“The </a:t>
            </a:r>
            <a:r>
              <a:rPr lang="en-US" dirty="0"/>
              <a:t>Simple Text Oriented Messaging </a:t>
            </a:r>
            <a:r>
              <a:rPr lang="en-US" dirty="0" smtClean="0"/>
              <a:t>Protocol”</a:t>
            </a:r>
          </a:p>
          <a:p>
            <a:pPr lvl="1"/>
            <a:r>
              <a:rPr lang="en-US" dirty="0" smtClean="0"/>
              <a:t>Typically (not limited to): </a:t>
            </a:r>
            <a:r>
              <a:rPr lang="en-US" dirty="0"/>
              <a:t> Ruby, Perl, Python or </a:t>
            </a:r>
            <a:r>
              <a:rPr lang="en-US" dirty="0" smtClean="0"/>
              <a:t>PHP</a:t>
            </a:r>
          </a:p>
          <a:p>
            <a:r>
              <a:rPr lang="en-US" dirty="0" smtClean="0"/>
              <a:t>AMQP</a:t>
            </a:r>
          </a:p>
          <a:p>
            <a:pPr lvl="1"/>
            <a:r>
              <a:rPr lang="en-US" dirty="0"/>
              <a:t>AMQP 1.0 protocol </a:t>
            </a:r>
            <a:r>
              <a:rPr lang="en-US" dirty="0" smtClean="0"/>
              <a:t>(which </a:t>
            </a:r>
            <a:r>
              <a:rPr lang="en-US" dirty="0"/>
              <a:t>is an OASIS </a:t>
            </a:r>
            <a:r>
              <a:rPr lang="en-US" dirty="0" smtClean="0"/>
              <a:t>standard)</a:t>
            </a:r>
          </a:p>
          <a:p>
            <a:pPr lvl="1"/>
            <a:r>
              <a:rPr lang="en-US" dirty="0" smtClean="0"/>
              <a:t>Small foot-print</a:t>
            </a:r>
          </a:p>
          <a:p>
            <a:r>
              <a:rPr lang="en-US" dirty="0" smtClean="0"/>
              <a:t>MQTT</a:t>
            </a:r>
          </a:p>
          <a:p>
            <a:pPr lvl="1"/>
            <a:r>
              <a:rPr lang="en-US" dirty="0" smtClean="0"/>
              <a:t>M2M publish/subscribe, very lightweight protocol</a:t>
            </a:r>
          </a:p>
          <a:p>
            <a:pPr lvl="1"/>
            <a:r>
              <a:rPr lang="en-US" dirty="0" err="1" smtClean="0"/>
              <a:t>IoT</a:t>
            </a:r>
            <a:r>
              <a:rPr lang="en-US" dirty="0" smtClean="0"/>
              <a:t>, typically used when small client foot-print is required</a:t>
            </a:r>
          </a:p>
          <a:p>
            <a:r>
              <a:rPr lang="en-US" dirty="0" smtClean="0"/>
              <a:t>Other</a:t>
            </a:r>
          </a:p>
          <a:p>
            <a:pPr lvl="1"/>
            <a:r>
              <a:rPr lang="en-US" dirty="0">
                <a:hlinkClick r:id="rId2"/>
              </a:rPr>
              <a:t>http://</a:t>
            </a:r>
            <a:r>
              <a:rPr lang="en-US" dirty="0" smtClean="0">
                <a:hlinkClick r:id="rId2"/>
              </a:rPr>
              <a:t>activemq.apache.org/connectivity.html</a:t>
            </a:r>
            <a:r>
              <a:rPr lang="en-US" dirty="0" smtClean="0"/>
              <a:t> </a:t>
            </a:r>
            <a:endParaRPr lang="en-US" dirty="0"/>
          </a:p>
        </p:txBody>
      </p:sp>
    </p:spTree>
    <p:extLst>
      <p:ext uri="{BB962C8B-B14F-4D97-AF65-F5344CB8AC3E}">
        <p14:creationId xmlns:p14="http://schemas.microsoft.com/office/powerpoint/2010/main" val="6478352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STORAGE </a:t>
            </a:r>
            <a:r>
              <a:rPr lang="sv-SE" dirty="0" smtClean="0"/>
              <a:t>OPTIONS</a:t>
            </a:r>
            <a:endParaRPr lang="sv-SE" dirty="0"/>
          </a:p>
        </p:txBody>
      </p:sp>
      <p:sp>
        <p:nvSpPr>
          <p:cNvPr id="5" name="Content Placeholder 4"/>
          <p:cNvSpPr>
            <a:spLocks noGrp="1"/>
          </p:cNvSpPr>
          <p:nvPr>
            <p:ph idx="1"/>
          </p:nvPr>
        </p:nvSpPr>
        <p:spPr>
          <a:xfrm>
            <a:off x="838200" y="1825625"/>
            <a:ext cx="9801225" cy="4351338"/>
          </a:xfrm>
        </p:spPr>
        <p:txBody>
          <a:bodyPr/>
          <a:lstStyle/>
          <a:p>
            <a:r>
              <a:rPr lang="sv-SE" dirty="0" err="1" smtClean="0"/>
              <a:t>KahaDB</a:t>
            </a:r>
            <a:r>
              <a:rPr lang="sv-SE" dirty="0" smtClean="0"/>
              <a:t> (default and </a:t>
            </a:r>
            <a:r>
              <a:rPr lang="sv-SE" dirty="0" err="1" smtClean="0"/>
              <a:t>recomended</a:t>
            </a:r>
            <a:r>
              <a:rPr lang="sv-SE" dirty="0" smtClean="0"/>
              <a:t>)</a:t>
            </a:r>
            <a:endParaRPr lang="sv-SE" dirty="0" smtClean="0">
              <a:hlinkClick r:id="rId2"/>
            </a:endParaRPr>
          </a:p>
          <a:p>
            <a:pPr lvl="1"/>
            <a:r>
              <a:rPr lang="sv-SE" dirty="0" smtClean="0">
                <a:hlinkClick r:id="rId2"/>
              </a:rPr>
              <a:t>http</a:t>
            </a:r>
            <a:r>
              <a:rPr lang="sv-SE" dirty="0">
                <a:hlinkClick r:id="rId2"/>
              </a:rPr>
              <a:t>://</a:t>
            </a:r>
            <a:r>
              <a:rPr lang="sv-SE" dirty="0" smtClean="0">
                <a:hlinkClick r:id="rId2"/>
              </a:rPr>
              <a:t>activemq.apache.org/kahadb.html</a:t>
            </a:r>
            <a:endParaRPr lang="sv-SE" dirty="0" smtClean="0"/>
          </a:p>
          <a:p>
            <a:pPr lvl="1"/>
            <a:r>
              <a:rPr lang="sv-SE" dirty="0" err="1" smtClean="0"/>
              <a:t>File</a:t>
            </a:r>
            <a:r>
              <a:rPr lang="sv-SE" dirty="0" smtClean="0"/>
              <a:t> </a:t>
            </a:r>
            <a:r>
              <a:rPr lang="sv-SE" dirty="0" err="1" smtClean="0"/>
              <a:t>based</a:t>
            </a:r>
            <a:endParaRPr lang="sv-SE" dirty="0" smtClean="0"/>
          </a:p>
          <a:p>
            <a:pPr lvl="1"/>
            <a:r>
              <a:rPr lang="sv-SE" dirty="0" err="1" smtClean="0"/>
              <a:t>Tuned</a:t>
            </a:r>
            <a:r>
              <a:rPr lang="sv-SE" dirty="0" smtClean="0"/>
              <a:t> for </a:t>
            </a:r>
            <a:r>
              <a:rPr lang="sv-SE" dirty="0" err="1" smtClean="0"/>
              <a:t>performance</a:t>
            </a:r>
            <a:endParaRPr lang="sv-SE" dirty="0" smtClean="0"/>
          </a:p>
          <a:p>
            <a:r>
              <a:rPr lang="sv-SE" dirty="0" smtClean="0"/>
              <a:t>JDBC</a:t>
            </a:r>
          </a:p>
          <a:p>
            <a:pPr lvl="1"/>
            <a:r>
              <a:rPr lang="sv-SE" dirty="0" smtClean="0"/>
              <a:t>A </a:t>
            </a:r>
            <a:r>
              <a:rPr lang="sv-SE" dirty="0" err="1" smtClean="0"/>
              <a:t>number</a:t>
            </a:r>
            <a:r>
              <a:rPr lang="sv-SE" dirty="0" smtClean="0"/>
              <a:t> </a:t>
            </a:r>
            <a:r>
              <a:rPr lang="sv-SE" dirty="0" err="1" smtClean="0"/>
              <a:t>of</a:t>
            </a:r>
            <a:r>
              <a:rPr lang="sv-SE" dirty="0" smtClean="0"/>
              <a:t> </a:t>
            </a:r>
            <a:r>
              <a:rPr lang="sv-SE" dirty="0" err="1" smtClean="0"/>
              <a:t>database</a:t>
            </a:r>
            <a:r>
              <a:rPr lang="sv-SE" dirty="0" smtClean="0"/>
              <a:t> implementations </a:t>
            </a:r>
            <a:r>
              <a:rPr lang="sv-SE" dirty="0" err="1" smtClean="0"/>
              <a:t>supported</a:t>
            </a:r>
            <a:r>
              <a:rPr lang="sv-SE" dirty="0" smtClean="0"/>
              <a:t> ”</a:t>
            </a:r>
            <a:r>
              <a:rPr lang="sv-SE" dirty="0" err="1" smtClean="0"/>
              <a:t>out</a:t>
            </a:r>
            <a:r>
              <a:rPr lang="sv-SE" dirty="0" smtClean="0"/>
              <a:t>-</a:t>
            </a:r>
            <a:r>
              <a:rPr lang="sv-SE" dirty="0" err="1" smtClean="0"/>
              <a:t>of</a:t>
            </a:r>
            <a:r>
              <a:rPr lang="sv-SE" dirty="0" smtClean="0"/>
              <a:t>-the-box”</a:t>
            </a:r>
            <a:endParaRPr lang="sv-SE" dirty="0" smtClean="0"/>
          </a:p>
        </p:txBody>
      </p:sp>
    </p:spTree>
    <p:extLst>
      <p:ext uri="{BB962C8B-B14F-4D97-AF65-F5344CB8AC3E}">
        <p14:creationId xmlns:p14="http://schemas.microsoft.com/office/powerpoint/2010/main" val="25896986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THE END</a:t>
            </a:r>
            <a:endParaRPr lang="en-US" dirty="0"/>
          </a:p>
        </p:txBody>
      </p:sp>
      <p:sp>
        <p:nvSpPr>
          <p:cNvPr id="7" name="Subtitle 6"/>
          <p:cNvSpPr>
            <a:spLocks noGrp="1"/>
          </p:cNvSpPr>
          <p:nvPr>
            <p:ph type="subTitle" idx="1"/>
          </p:nvPr>
        </p:nvSpPr>
        <p:spPr/>
        <p:txBody>
          <a:bodyPr/>
          <a:lstStyle/>
          <a:p>
            <a:r>
              <a:rPr lang="en-US" dirty="0" err="1" smtClean="0"/>
              <a:t>ActiveMQ</a:t>
            </a:r>
            <a:r>
              <a:rPr lang="en-US" dirty="0" smtClean="0"/>
              <a:t> - INTRODUCTION</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9992843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LAB #1</a:t>
            </a:r>
            <a:endParaRPr lang="en-US" dirty="0"/>
          </a:p>
        </p:txBody>
      </p:sp>
      <p:sp>
        <p:nvSpPr>
          <p:cNvPr id="7" name="Subtitle 6"/>
          <p:cNvSpPr>
            <a:spLocks noGrp="1"/>
          </p:cNvSpPr>
          <p:nvPr>
            <p:ph type="subTitle" idx="1"/>
          </p:nvPr>
        </p:nvSpPr>
        <p:spPr/>
        <p:txBody>
          <a:bodyPr/>
          <a:lstStyle/>
          <a:p>
            <a:r>
              <a:rPr lang="en-US" dirty="0" smtClean="0"/>
              <a:t>GETTING STARTED</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18380157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smtClean="0"/>
              <a:t>LAB Instruction</a:t>
            </a:r>
            <a:endParaRPr lang="en-US" dirty="0"/>
          </a:p>
        </p:txBody>
      </p:sp>
      <p:sp>
        <p:nvSpPr>
          <p:cNvPr id="5" name="Content Placeholder 4"/>
          <p:cNvSpPr>
            <a:spLocks noGrp="1"/>
          </p:cNvSpPr>
          <p:nvPr>
            <p:ph idx="1"/>
          </p:nvPr>
        </p:nvSpPr>
        <p:spPr/>
        <p:txBody>
          <a:bodyPr>
            <a:normAutofit/>
          </a:bodyPr>
          <a:lstStyle/>
          <a:p>
            <a:r>
              <a:rPr lang="en-US" dirty="0"/>
              <a:t>See: </a:t>
            </a:r>
            <a:r>
              <a:rPr lang="en-US" dirty="0">
                <a:hlinkClick r:id="rId2"/>
              </a:rPr>
              <a:t>https://</a:t>
            </a:r>
            <a:r>
              <a:rPr lang="en-US" dirty="0" smtClean="0">
                <a:hlinkClick r:id="rId2"/>
              </a:rPr>
              <a:t>github.com/r2m/hig-kurs/blob/master/activemq/README_lab1.md</a:t>
            </a:r>
            <a:r>
              <a:rPr lang="en-US" dirty="0" smtClean="0"/>
              <a:t> </a:t>
            </a:r>
            <a:endParaRPr lang="en-US" dirty="0"/>
          </a:p>
        </p:txBody>
      </p:sp>
    </p:spTree>
    <p:extLst>
      <p:ext uri="{BB962C8B-B14F-4D97-AF65-F5344CB8AC3E}">
        <p14:creationId xmlns:p14="http://schemas.microsoft.com/office/powerpoint/2010/main" val="2375076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LAB #2</a:t>
            </a:r>
            <a:endParaRPr lang="en-US" dirty="0"/>
          </a:p>
        </p:txBody>
      </p:sp>
      <p:sp>
        <p:nvSpPr>
          <p:cNvPr id="7" name="Subtitle 6"/>
          <p:cNvSpPr>
            <a:spLocks noGrp="1"/>
          </p:cNvSpPr>
          <p:nvPr>
            <p:ph type="subTitle" idx="1"/>
          </p:nvPr>
        </p:nvSpPr>
        <p:spPr/>
        <p:txBody>
          <a:bodyPr/>
          <a:lstStyle/>
          <a:p>
            <a:r>
              <a:rPr lang="en-US" dirty="0" smtClean="0"/>
              <a:t>SENDING MESSAGES TO A QUEUE</a:t>
            </a:r>
            <a:endParaRPr lang="en-US"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415891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en-US" dirty="0" smtClean="0"/>
              <a:t>LAB Instructions</a:t>
            </a:r>
            <a:endParaRPr lang="en-US" dirty="0"/>
          </a:p>
        </p:txBody>
      </p:sp>
      <p:sp>
        <p:nvSpPr>
          <p:cNvPr id="5" name="Content Placeholder 4"/>
          <p:cNvSpPr>
            <a:spLocks noGrp="1"/>
          </p:cNvSpPr>
          <p:nvPr>
            <p:ph idx="1"/>
          </p:nvPr>
        </p:nvSpPr>
        <p:spPr/>
        <p:txBody>
          <a:bodyPr/>
          <a:lstStyle/>
          <a:p>
            <a:r>
              <a:rPr lang="en-US" dirty="0"/>
              <a:t>See: </a:t>
            </a:r>
            <a:r>
              <a:rPr lang="en-US" dirty="0">
                <a:hlinkClick r:id="rId2"/>
              </a:rPr>
              <a:t>https://</a:t>
            </a:r>
            <a:r>
              <a:rPr lang="en-US" dirty="0" smtClean="0">
                <a:hlinkClick r:id="rId2"/>
              </a:rPr>
              <a:t>github.com/r2m/hig-kurs/blob/master/activemq/README_lab2.md</a:t>
            </a:r>
            <a:r>
              <a:rPr lang="en-US" dirty="0" smtClean="0"/>
              <a:t> </a:t>
            </a:r>
            <a:endParaRPr lang="en-US" dirty="0"/>
          </a:p>
        </p:txBody>
      </p:sp>
    </p:spTree>
    <p:extLst>
      <p:ext uri="{BB962C8B-B14F-4D97-AF65-F5344CB8AC3E}">
        <p14:creationId xmlns:p14="http://schemas.microsoft.com/office/powerpoint/2010/main" val="1531852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sv-SE" dirty="0" smtClean="0"/>
              <a:t>WHAT </a:t>
            </a:r>
            <a:r>
              <a:rPr lang="en-GB" dirty="0" smtClean="0"/>
              <a:t>ARE THE REQUIREMENTS? </a:t>
            </a:r>
            <a:endParaRPr lang="sv-SE" dirty="0"/>
          </a:p>
        </p:txBody>
      </p:sp>
      <p:sp>
        <p:nvSpPr>
          <p:cNvPr id="6" name="Text Placeholder 5"/>
          <p:cNvSpPr>
            <a:spLocks noGrp="1"/>
          </p:cNvSpPr>
          <p:nvPr>
            <p:ph type="body" idx="1"/>
          </p:nvPr>
        </p:nvSpPr>
        <p:spPr/>
        <p:txBody>
          <a:bodyPr/>
          <a:lstStyle/>
          <a:p>
            <a:r>
              <a:rPr lang="sv-SE" dirty="0" smtClean="0"/>
              <a:t>Functional Requirements</a:t>
            </a:r>
            <a:endParaRPr lang="sv-SE" dirty="0"/>
          </a:p>
        </p:txBody>
      </p:sp>
      <p:sp>
        <p:nvSpPr>
          <p:cNvPr id="5" name="Content Placeholder 4"/>
          <p:cNvSpPr>
            <a:spLocks noGrp="1"/>
          </p:cNvSpPr>
          <p:nvPr>
            <p:ph sz="half" idx="2"/>
          </p:nvPr>
        </p:nvSpPr>
        <p:spPr/>
        <p:txBody>
          <a:bodyPr/>
          <a:lstStyle/>
          <a:p>
            <a:r>
              <a:rPr lang="sv-SE" dirty="0"/>
              <a:t>Mediate messages</a:t>
            </a:r>
          </a:p>
          <a:p>
            <a:r>
              <a:rPr lang="sv-SE"/>
              <a:t>Transform </a:t>
            </a:r>
            <a:r>
              <a:rPr lang="sv-SE" smtClean="0"/>
              <a:t>messages</a:t>
            </a:r>
            <a:endParaRPr lang="sv-SE" dirty="0"/>
          </a:p>
          <a:p>
            <a:r>
              <a:rPr lang="sv-SE" dirty="0"/>
              <a:t>Enhance / compose messages</a:t>
            </a:r>
          </a:p>
          <a:p>
            <a:r>
              <a:rPr lang="sv-SE" dirty="0"/>
              <a:t>Audit messaging transactions</a:t>
            </a:r>
          </a:p>
          <a:p>
            <a:endParaRPr lang="sv-SE" dirty="0"/>
          </a:p>
        </p:txBody>
      </p:sp>
      <p:sp>
        <p:nvSpPr>
          <p:cNvPr id="7" name="Text Placeholder 6"/>
          <p:cNvSpPr>
            <a:spLocks noGrp="1"/>
          </p:cNvSpPr>
          <p:nvPr>
            <p:ph type="body" sz="quarter" idx="3"/>
          </p:nvPr>
        </p:nvSpPr>
        <p:spPr/>
        <p:txBody>
          <a:bodyPr/>
          <a:lstStyle/>
          <a:p>
            <a:r>
              <a:rPr lang="sv-SE" dirty="0" smtClean="0"/>
              <a:t>Non-Functional Requirements</a:t>
            </a:r>
            <a:endParaRPr lang="sv-SE" dirty="0"/>
          </a:p>
        </p:txBody>
      </p:sp>
      <p:sp>
        <p:nvSpPr>
          <p:cNvPr id="8" name="Content Placeholder 7"/>
          <p:cNvSpPr>
            <a:spLocks noGrp="1"/>
          </p:cNvSpPr>
          <p:nvPr>
            <p:ph sz="quarter" idx="4"/>
          </p:nvPr>
        </p:nvSpPr>
        <p:spPr/>
        <p:txBody>
          <a:bodyPr/>
          <a:lstStyle/>
          <a:p>
            <a:r>
              <a:rPr lang="sv-SE" dirty="0" smtClean="0"/>
              <a:t>Performance</a:t>
            </a:r>
          </a:p>
          <a:p>
            <a:r>
              <a:rPr lang="sv-SE" dirty="0" smtClean="0"/>
              <a:t>Reliability</a:t>
            </a:r>
          </a:p>
          <a:p>
            <a:r>
              <a:rPr lang="sv-SE" dirty="0" smtClean="0"/>
              <a:t>Availability</a:t>
            </a:r>
          </a:p>
          <a:p>
            <a:r>
              <a:rPr lang="sv-SE" dirty="0" smtClean="0"/>
              <a:t>Security</a:t>
            </a:r>
          </a:p>
          <a:p>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2" name="Footer Placeholder 1"/>
          <p:cNvSpPr>
            <a:spLocks noGrp="1"/>
          </p:cNvSpPr>
          <p:nvPr>
            <p:ph type="ftr" sz="quarter" idx="11"/>
          </p:nvPr>
        </p:nvSpPr>
        <p:spPr/>
        <p:txBody>
          <a:bodyPr/>
          <a:lstStyle/>
          <a:p>
            <a:r>
              <a:rPr lang="sv-SE" smtClean="0"/>
              <a:t>http://www.r2m.se</a:t>
            </a:r>
            <a:endParaRPr lang="sv-SE" dirty="0"/>
          </a:p>
        </p:txBody>
      </p:sp>
    </p:spTree>
    <p:extLst>
      <p:ext uri="{BB962C8B-B14F-4D97-AF65-F5344CB8AC3E}">
        <p14:creationId xmlns:p14="http://schemas.microsoft.com/office/powerpoint/2010/main" val="29381390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sv-SE" smtClean="0"/>
              <a:t>http://www.r2m.se</a:t>
            </a:r>
            <a:endParaRPr lang="sv-SE"/>
          </a:p>
        </p:txBody>
      </p:sp>
      <p:sp>
        <p:nvSpPr>
          <p:cNvPr id="7" name="Date Placeholder 6"/>
          <p:cNvSpPr>
            <a:spLocks noGrp="1"/>
          </p:cNvSpPr>
          <p:nvPr>
            <p:ph type="dt" sz="half" idx="10"/>
          </p:nvPr>
        </p:nvSpPr>
        <p:spPr/>
        <p:txBody>
          <a:bodyPr/>
          <a:lstStyle/>
          <a:p>
            <a:r>
              <a:rPr lang="sv-SE" smtClean="0"/>
              <a:t>© R2Meton AB</a:t>
            </a:r>
            <a:endParaRPr lang="sv-SE"/>
          </a:p>
        </p:txBody>
      </p:sp>
      <p:sp>
        <p:nvSpPr>
          <p:cNvPr id="2" name="Title 1"/>
          <p:cNvSpPr>
            <a:spLocks noGrp="1"/>
          </p:cNvSpPr>
          <p:nvPr>
            <p:ph type="title"/>
          </p:nvPr>
        </p:nvSpPr>
        <p:spPr/>
        <p:txBody>
          <a:bodyPr/>
          <a:lstStyle/>
          <a:p>
            <a:r>
              <a:rPr lang="sv-SE" dirty="0" smtClean="0"/>
              <a:t>WHAT IS EIP?</a:t>
            </a:r>
            <a:endParaRPr lang="sv-SE" dirty="0"/>
          </a:p>
        </p:txBody>
      </p:sp>
      <p:sp>
        <p:nvSpPr>
          <p:cNvPr id="9" name="Content Placeholder 8"/>
          <p:cNvSpPr>
            <a:spLocks noGrp="1"/>
          </p:cNvSpPr>
          <p:nvPr>
            <p:ph idx="1"/>
          </p:nvPr>
        </p:nvSpPr>
        <p:spPr>
          <a:xfrm>
            <a:off x="838200" y="2527374"/>
            <a:ext cx="10515600" cy="1672487"/>
          </a:xfrm>
        </p:spPr>
        <p:txBody>
          <a:bodyPr/>
          <a:lstStyle/>
          <a:p>
            <a:r>
              <a:rPr lang="sv-SE" dirty="0" smtClean="0"/>
              <a:t>A set of useful patterns</a:t>
            </a:r>
          </a:p>
          <a:p>
            <a:r>
              <a:rPr lang="sv-SE" dirty="0" smtClean="0"/>
              <a:t>A good way of communicating</a:t>
            </a:r>
          </a:p>
          <a:p>
            <a:r>
              <a:rPr lang="sv-SE" dirty="0" smtClean="0"/>
              <a:t>Useful for understanding design and architecture of integration</a:t>
            </a:r>
            <a:endParaRPr lang="sv-SE" dirty="0"/>
          </a:p>
        </p:txBody>
      </p:sp>
    </p:spTree>
    <p:extLst>
      <p:ext uri="{BB962C8B-B14F-4D97-AF65-F5344CB8AC3E}">
        <p14:creationId xmlns:p14="http://schemas.microsoft.com/office/powerpoint/2010/main" val="9218443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EIP</a:t>
            </a:r>
            <a:endParaRPr lang="sv-SE" dirty="0"/>
          </a:p>
        </p:txBody>
      </p:sp>
      <p:sp>
        <p:nvSpPr>
          <p:cNvPr id="3" name="Content Placeholder 2"/>
          <p:cNvSpPr>
            <a:spLocks noGrp="1"/>
          </p:cNvSpPr>
          <p:nvPr>
            <p:ph idx="1"/>
          </p:nvPr>
        </p:nvSpPr>
        <p:spPr/>
        <p:txBody>
          <a:bodyPr/>
          <a:lstStyle/>
          <a:p>
            <a:r>
              <a:rPr lang="sv-SE" dirty="0" smtClean="0"/>
              <a:t>The legacy</a:t>
            </a:r>
          </a:p>
          <a:p>
            <a:r>
              <a:rPr lang="sv-SE" dirty="0" smtClean="0"/>
              <a:t>Patterns are not invented!</a:t>
            </a:r>
          </a:p>
          <a:p>
            <a:r>
              <a:rPr lang="sv-SE" dirty="0" smtClean="0"/>
              <a:t>Patterns are not law, only help</a:t>
            </a:r>
          </a:p>
          <a:p>
            <a:endParaRPr lang="sv-SE" dirty="0" smtClean="0"/>
          </a:p>
          <a:p>
            <a:endParaRPr lang="sv-SE" dirty="0" smtClean="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pic>
        <p:nvPicPr>
          <p:cNvPr id="6" name="Picture 5"/>
          <p:cNvPicPr>
            <a:picLocks noChangeAspect="1"/>
          </p:cNvPicPr>
          <p:nvPr/>
        </p:nvPicPr>
        <p:blipFill rotWithShape="1">
          <a:blip r:embed="rId3"/>
          <a:srcRect l="16846" r="17478" b="7401"/>
          <a:stretch/>
        </p:blipFill>
        <p:spPr>
          <a:xfrm rot="1120545">
            <a:off x="8768862" y="658982"/>
            <a:ext cx="2438400" cy="3667152"/>
          </a:xfrm>
          <a:prstGeom prst="rect">
            <a:avLst/>
          </a:prstGeom>
        </p:spPr>
      </p:pic>
      <p:pic>
        <p:nvPicPr>
          <p:cNvPr id="7" name="Picture 6"/>
          <p:cNvPicPr>
            <a:picLocks noChangeAspect="1"/>
          </p:cNvPicPr>
          <p:nvPr/>
        </p:nvPicPr>
        <p:blipFill>
          <a:blip r:embed="rId4">
            <a:lum bright="-50000"/>
            <a:alphaModFix/>
          </a:blip>
          <a:srcRect/>
          <a:stretch>
            <a:fillRect/>
          </a:stretch>
        </p:blipFill>
        <p:spPr>
          <a:xfrm rot="20550362">
            <a:off x="6338391" y="1215683"/>
            <a:ext cx="3124079" cy="3893040"/>
          </a:xfrm>
          <a:prstGeom prst="rect">
            <a:avLst/>
          </a:prstGeom>
          <a:noFill/>
          <a:ln>
            <a:noFill/>
          </a:ln>
        </p:spPr>
      </p:pic>
      <p:pic>
        <p:nvPicPr>
          <p:cNvPr id="8" name="Picture 7"/>
          <p:cNvPicPr>
            <a:picLocks noChangeAspect="1"/>
          </p:cNvPicPr>
          <p:nvPr/>
        </p:nvPicPr>
        <p:blipFill>
          <a:blip r:embed="rId5">
            <a:lum bright="-50000"/>
            <a:alphaModFix/>
          </a:blip>
          <a:srcRect/>
          <a:stretch>
            <a:fillRect/>
          </a:stretch>
        </p:blipFill>
        <p:spPr>
          <a:xfrm>
            <a:off x="8039838" y="2202716"/>
            <a:ext cx="2522654" cy="3198503"/>
          </a:xfrm>
          <a:prstGeom prst="rect">
            <a:avLst/>
          </a:prstGeom>
          <a:noFill/>
          <a:ln>
            <a:noFill/>
          </a:ln>
        </p:spPr>
      </p:pic>
    </p:spTree>
    <p:extLst>
      <p:ext uri="{BB962C8B-B14F-4D97-AF65-F5344CB8AC3E}">
        <p14:creationId xmlns:p14="http://schemas.microsoft.com/office/powerpoint/2010/main" val="26662605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THE CARD DECK</a:t>
            </a:r>
            <a:endParaRPr lang="sv-SE" dirty="0"/>
          </a:p>
        </p:txBody>
      </p:sp>
      <p:sp>
        <p:nvSpPr>
          <p:cNvPr id="3" name="Content Placeholder 2"/>
          <p:cNvSpPr>
            <a:spLocks noGrp="1"/>
          </p:cNvSpPr>
          <p:nvPr>
            <p:ph idx="1"/>
          </p:nvPr>
        </p:nvSpPr>
        <p:spPr/>
        <p:txBody>
          <a:bodyPr/>
          <a:lstStyle/>
          <a:p>
            <a:r>
              <a:rPr lang="sv-SE" dirty="0" smtClean="0"/>
              <a:t>The complete stack</a:t>
            </a:r>
          </a:p>
          <a:p>
            <a:r>
              <a:rPr lang="sv-SE" dirty="0" smtClean="0"/>
              <a:t>Various types of patterns</a:t>
            </a:r>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pic>
        <p:nvPicPr>
          <p:cNvPr id="6" name="Picture 5"/>
          <p:cNvPicPr>
            <a:picLocks noChangeAspect="1"/>
          </p:cNvPicPr>
          <p:nvPr/>
        </p:nvPicPr>
        <p:blipFill>
          <a:blip r:embed="rId3">
            <a:lum bright="-50000"/>
            <a:alphaModFix/>
          </a:blip>
          <a:srcRect/>
          <a:stretch>
            <a:fillRect/>
          </a:stretch>
        </p:blipFill>
        <p:spPr>
          <a:xfrm>
            <a:off x="6975480" y="1267274"/>
            <a:ext cx="2835000" cy="3720960"/>
          </a:xfrm>
          <a:prstGeom prst="rect">
            <a:avLst/>
          </a:prstGeom>
          <a:noFill/>
          <a:ln>
            <a:noFill/>
          </a:ln>
        </p:spPr>
      </p:pic>
    </p:spTree>
    <p:extLst>
      <p:ext uri="{BB962C8B-B14F-4D97-AF65-F5344CB8AC3E}">
        <p14:creationId xmlns:p14="http://schemas.microsoft.com/office/powerpoint/2010/main" val="13026287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smtClean="0"/>
              <a:t>EIP CATEGORIES</a:t>
            </a:r>
            <a:endParaRPr lang="sv-SE" dirty="0"/>
          </a:p>
        </p:txBody>
      </p:sp>
      <p:sp>
        <p:nvSpPr>
          <p:cNvPr id="3" name="Content Placeholder 2"/>
          <p:cNvSpPr>
            <a:spLocks noGrp="1"/>
          </p:cNvSpPr>
          <p:nvPr>
            <p:ph idx="1"/>
          </p:nvPr>
        </p:nvSpPr>
        <p:spPr/>
        <p:txBody>
          <a:bodyPr numCol="2"/>
          <a:lstStyle/>
          <a:p>
            <a:r>
              <a:rPr lang="sv-SE" dirty="0" smtClean="0"/>
              <a:t>Integration Styles</a:t>
            </a:r>
          </a:p>
          <a:p>
            <a:r>
              <a:rPr lang="sv-SE" dirty="0" smtClean="0"/>
              <a:t>Messaging Channels</a:t>
            </a:r>
          </a:p>
          <a:p>
            <a:r>
              <a:rPr lang="sv-SE" dirty="0" smtClean="0"/>
              <a:t>Message Construction</a:t>
            </a:r>
          </a:p>
          <a:p>
            <a:r>
              <a:rPr lang="sv-SE" dirty="0" smtClean="0"/>
              <a:t>Message Routing</a:t>
            </a:r>
          </a:p>
          <a:p>
            <a:r>
              <a:rPr lang="sv-SE" dirty="0" smtClean="0"/>
              <a:t>Message Transformation</a:t>
            </a:r>
            <a:endParaRPr lang="sv-SE" dirty="0"/>
          </a:p>
        </p:txBody>
      </p:sp>
      <p:sp>
        <p:nvSpPr>
          <p:cNvPr id="4" name="Date Placeholder 3"/>
          <p:cNvSpPr>
            <a:spLocks noGrp="1"/>
          </p:cNvSpPr>
          <p:nvPr>
            <p:ph type="dt" sz="half" idx="10"/>
          </p:nvPr>
        </p:nvSpPr>
        <p:spPr/>
        <p:txBody>
          <a:bodyPr/>
          <a:lstStyle/>
          <a:p>
            <a:r>
              <a:rPr lang="sv-SE" smtClean="0"/>
              <a:t>© R2Meton AB</a:t>
            </a:r>
            <a:endParaRPr lang="sv-SE"/>
          </a:p>
        </p:txBody>
      </p:sp>
      <p:sp>
        <p:nvSpPr>
          <p:cNvPr id="5" name="Footer Placeholder 4"/>
          <p:cNvSpPr>
            <a:spLocks noGrp="1"/>
          </p:cNvSpPr>
          <p:nvPr>
            <p:ph type="ftr" sz="quarter" idx="11"/>
          </p:nvPr>
        </p:nvSpPr>
        <p:spPr/>
        <p:txBody>
          <a:bodyPr/>
          <a:lstStyle/>
          <a:p>
            <a:r>
              <a:rPr lang="sv-SE" smtClean="0"/>
              <a:t>http://www.r2m.se</a:t>
            </a:r>
            <a:endParaRPr lang="sv-SE"/>
          </a:p>
        </p:txBody>
      </p:sp>
    </p:spTree>
    <p:extLst>
      <p:ext uri="{BB962C8B-B14F-4D97-AF65-F5344CB8AC3E}">
        <p14:creationId xmlns:p14="http://schemas.microsoft.com/office/powerpoint/2010/main" val="1018234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sv-SE" smtClean="0"/>
              <a:t>http://www.r2m.se</a:t>
            </a:r>
            <a:endParaRPr lang="sv-SE" dirty="0"/>
          </a:p>
        </p:txBody>
      </p:sp>
      <p:sp>
        <p:nvSpPr>
          <p:cNvPr id="3" name="Date Placeholder 2"/>
          <p:cNvSpPr>
            <a:spLocks noGrp="1"/>
          </p:cNvSpPr>
          <p:nvPr>
            <p:ph type="dt" sz="half" idx="10"/>
          </p:nvPr>
        </p:nvSpPr>
        <p:spPr/>
        <p:txBody>
          <a:bodyPr/>
          <a:lstStyle/>
          <a:p>
            <a:r>
              <a:rPr lang="sv-SE" smtClean="0"/>
              <a:t>© R2Meton AB</a:t>
            </a:r>
            <a:endParaRPr lang="sv-SE"/>
          </a:p>
        </p:txBody>
      </p:sp>
      <p:sp>
        <p:nvSpPr>
          <p:cNvPr id="4" name="Title 3"/>
          <p:cNvSpPr>
            <a:spLocks noGrp="1"/>
          </p:cNvSpPr>
          <p:nvPr>
            <p:ph type="title"/>
          </p:nvPr>
        </p:nvSpPr>
        <p:spPr/>
        <p:txBody>
          <a:bodyPr/>
          <a:lstStyle/>
          <a:p>
            <a:r>
              <a:rPr lang="sv-SE" dirty="0" smtClean="0"/>
              <a:t>INTEGRATION STYLES</a:t>
            </a:r>
            <a:endParaRPr lang="sv-SE" dirty="0"/>
          </a:p>
        </p:txBody>
      </p:sp>
      <p:sp>
        <p:nvSpPr>
          <p:cNvPr id="5" name="Content Placeholder 4"/>
          <p:cNvSpPr>
            <a:spLocks noGrp="1"/>
          </p:cNvSpPr>
          <p:nvPr>
            <p:ph idx="1"/>
          </p:nvPr>
        </p:nvSpPr>
        <p:spPr/>
        <p:txBody>
          <a:bodyPr/>
          <a:lstStyle/>
          <a:p>
            <a:r>
              <a:rPr lang="sv-SE" dirty="0" smtClean="0"/>
              <a:t>File transfer</a:t>
            </a:r>
          </a:p>
          <a:p>
            <a:r>
              <a:rPr lang="sv-SE" dirty="0" smtClean="0"/>
              <a:t>Shared database</a:t>
            </a:r>
          </a:p>
          <a:p>
            <a:r>
              <a:rPr lang="sv-SE" dirty="0" smtClean="0"/>
              <a:t>Remote Procedure Invocation</a:t>
            </a:r>
          </a:p>
          <a:p>
            <a:r>
              <a:rPr lang="sv-SE" dirty="0" smtClean="0"/>
              <a:t>Messaging</a:t>
            </a:r>
            <a:endParaRPr lang="sv-SE" dirty="0"/>
          </a:p>
        </p:txBody>
      </p:sp>
    </p:spTree>
    <p:extLst>
      <p:ext uri="{BB962C8B-B14F-4D97-AF65-F5344CB8AC3E}">
        <p14:creationId xmlns:p14="http://schemas.microsoft.com/office/powerpoint/2010/main" val="35600876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R2M-ColorTheme">
      <a:dk1>
        <a:srgbClr val="000000"/>
      </a:dk1>
      <a:lt1>
        <a:srgbClr val="FFFFFF"/>
      </a:lt1>
      <a:dk2>
        <a:srgbClr val="000000"/>
      </a:dk2>
      <a:lt2>
        <a:srgbClr val="D8D8D8"/>
      </a:lt2>
      <a:accent1>
        <a:srgbClr val="C00000"/>
      </a:accent1>
      <a:accent2>
        <a:srgbClr val="5B9BD5"/>
      </a:accent2>
      <a:accent3>
        <a:srgbClr val="A5A5A5"/>
      </a:accent3>
      <a:accent4>
        <a:srgbClr val="F7CBAC"/>
      </a:accent4>
      <a:accent5>
        <a:srgbClr val="C2DFFD"/>
      </a:accent5>
      <a:accent6>
        <a:srgbClr val="C490AA"/>
      </a:accent6>
      <a:hlink>
        <a:srgbClr val="FF3300"/>
      </a:hlink>
      <a:folHlink>
        <a:srgbClr val="538135"/>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2M_template_dark.potx" id="{B84A332F-C036-4C5D-8654-B50F33968940}" vid="{BE1F6199-FAEA-4837-B0A5-197435E0DE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AD1FD3FE8E4F0646B7B0E1043ABC9F2E" ma:contentTypeVersion="4" ma:contentTypeDescription="Skapa ett nytt dokument." ma:contentTypeScope="" ma:versionID="973a77748cf002066612fae7586d89dc">
  <xsd:schema xmlns:xsd="http://www.w3.org/2001/XMLSchema" xmlns:xs="http://www.w3.org/2001/XMLSchema" xmlns:p="http://schemas.microsoft.com/office/2006/metadata/properties" xmlns:ns2="1e016552-a444-4155-9aae-f89f68456b2f" xmlns:ns3="8b8cfb48-2227-44b3-ab9d-9f64ce7e64c9" targetNamespace="http://schemas.microsoft.com/office/2006/metadata/properties" ma:root="true" ma:fieldsID="1aef112ed1d3034a3d3dbe0b725c43d0" ns2:_="" ns3:_="">
    <xsd:import namespace="1e016552-a444-4155-9aae-f89f68456b2f"/>
    <xsd:import namespace="8b8cfb48-2227-44b3-ab9d-9f64ce7e64c9"/>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16552-a444-4155-9aae-f89f68456b2f" elementFormDefault="qualified">
    <xsd:import namespace="http://schemas.microsoft.com/office/2006/documentManagement/types"/>
    <xsd:import namespace="http://schemas.microsoft.com/office/infopath/2007/PartnerControls"/>
    <xsd:element name="SharedWithUsers" ma:index="8" nillable="true" ma:displayName="Delat med"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b8cfb48-2227-44b3-ab9d-9f64ce7e64c9"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F48DBFC-75E7-4D64-99C8-D293DB8DB5DF}">
  <ds:schemaRefs>
    <ds:schemaRef ds:uri="http://schemas.microsoft.com/sharepoint/v3/contenttype/forms"/>
  </ds:schemaRefs>
</ds:datastoreItem>
</file>

<file path=customXml/itemProps2.xml><?xml version="1.0" encoding="utf-8"?>
<ds:datastoreItem xmlns:ds="http://schemas.openxmlformats.org/officeDocument/2006/customXml" ds:itemID="{3A198D47-00FF-443F-80C9-BF69AA9ADD8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016552-a444-4155-9aae-f89f68456b2f"/>
    <ds:schemaRef ds:uri="8b8cfb48-2227-44b3-ab9d-9f64ce7e64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04C8B09-290F-4C7D-A103-1ED99F66695D}">
  <ds:schemaRefs>
    <ds:schemaRef ds:uri="http://purl.org/dc/elements/1.1/"/>
    <ds:schemaRef ds:uri="http://schemas.microsoft.com/office/2006/metadata/properties"/>
    <ds:schemaRef ds:uri="http://purl.org/dc/dcmitype/"/>
    <ds:schemaRef ds:uri="http://schemas.microsoft.com/office/infopath/2007/PartnerControls"/>
    <ds:schemaRef ds:uri="http://purl.org/dc/terms/"/>
    <ds:schemaRef ds:uri="http://schemas.microsoft.com/office/2006/documentManagement/types"/>
    <ds:schemaRef ds:uri="http://www.w3.org/XML/1998/namespace"/>
    <ds:schemaRef ds:uri="http://schemas.openxmlformats.org/package/2006/metadata/core-properties"/>
    <ds:schemaRef ds:uri="8b8cfb48-2227-44b3-ab9d-9f64ce7e64c9"/>
    <ds:schemaRef ds:uri="1e016552-a444-4155-9aae-f89f68456b2f"/>
  </ds:schemaRefs>
</ds:datastoreItem>
</file>

<file path=docProps/app.xml><?xml version="1.0" encoding="utf-8"?>
<Properties xmlns="http://schemas.openxmlformats.org/officeDocument/2006/extended-properties" xmlns:vt="http://schemas.openxmlformats.org/officeDocument/2006/docPropsVTypes">
  <Template>R2M_template_dark</Template>
  <TotalTime>12745</TotalTime>
  <Words>1841</Words>
  <Application>Microsoft Macintosh PowerPoint</Application>
  <PresentationFormat>Widescreen</PresentationFormat>
  <Paragraphs>325</Paragraphs>
  <Slides>36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Calibri Light</vt:lpstr>
      <vt:lpstr>Mangal</vt:lpstr>
      <vt:lpstr>Arial</vt:lpstr>
      <vt:lpstr>Office Theme</vt:lpstr>
      <vt:lpstr>PowerPoint Presentation</vt:lpstr>
      <vt:lpstr>EIP</vt:lpstr>
      <vt:lpstr>WHAT IS IT ALL ABOUT?</vt:lpstr>
      <vt:lpstr>WHAT ARE THE REQUIREMENTS? </vt:lpstr>
      <vt:lpstr>WHAT IS EIP?</vt:lpstr>
      <vt:lpstr>EIP</vt:lpstr>
      <vt:lpstr>THE CARD DECK</vt:lpstr>
      <vt:lpstr>EIP CATEGORIES</vt:lpstr>
      <vt:lpstr>INTEGRATION STYLES</vt:lpstr>
      <vt:lpstr>Filetransfer</vt:lpstr>
      <vt:lpstr>Shared Database</vt:lpstr>
      <vt:lpstr>Remote Procedure Invocation</vt:lpstr>
      <vt:lpstr>Messaging</vt:lpstr>
      <vt:lpstr>PUBLISH / SUBSCRIBE</vt:lpstr>
      <vt:lpstr>GUARANTEED DELIVERY</vt:lpstr>
      <vt:lpstr>EVENT MESSAGE</vt:lpstr>
      <vt:lpstr>CONTENT BASED ROUTER</vt:lpstr>
      <vt:lpstr>ENVELOPE WRAPPER</vt:lpstr>
      <vt:lpstr>CONTENT ENRICHER</vt:lpstr>
      <vt:lpstr>SUGGESTED READING</vt:lpstr>
      <vt:lpstr>THE END</vt:lpstr>
      <vt:lpstr>ICC</vt:lpstr>
      <vt:lpstr>LIFE CYCLE MANAGEMENT</vt:lpstr>
      <vt:lpstr>SDLCm</vt:lpstr>
      <vt:lpstr>PowerPoint Presentation</vt:lpstr>
      <vt:lpstr>INTEGRATION / API LCm</vt:lpstr>
      <vt:lpstr>THE END</vt:lpstr>
      <vt:lpstr>ActiveMQ</vt:lpstr>
      <vt:lpstr>ACTIVE-MQ</vt:lpstr>
      <vt:lpstr>Messaging Protocols</vt:lpstr>
      <vt:lpstr>STORAGE OPTIONS</vt:lpstr>
      <vt:lpstr>THE END</vt:lpstr>
      <vt:lpstr>LAB #1</vt:lpstr>
      <vt:lpstr>LAB Instruction</vt:lpstr>
      <vt:lpstr>LAB #2</vt:lpstr>
      <vt:lpstr>LAB Instructions</vt:lpstr>
    </vt:vector>
  </TitlesOfParts>
  <LinksUpToDate>false</LinksUpToDate>
  <SharedDoc>false</SharedDoc>
  <HyperlinksChanged>false</HyperlinksChanged>
  <AppVersion>15.0040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INTEGRATION</dc:title>
  <dc:creator>Anders Freden</dc:creator>
  <cp:lastModifiedBy>Anders Freden</cp:lastModifiedBy>
  <cp:revision>115</cp:revision>
  <cp:lastPrinted>2016-05-25T07:10:36Z</cp:lastPrinted>
  <dcterms:created xsi:type="dcterms:W3CDTF">2016-01-19T21:25:51Z</dcterms:created>
  <dcterms:modified xsi:type="dcterms:W3CDTF">2017-12-12T23:33:06Z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0x010100AD1FD3FE8E4F0646B7B0E1043ABC9F2E</vt:lpwstr>
  </property>
</Properties>
</file>